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4"/>
    <p:sldMasterId id="2147483705" r:id="rId5"/>
  </p:sldMasterIdLst>
  <p:notesMasterIdLst>
    <p:notesMasterId r:id="rId207"/>
  </p:notesMasterIdLst>
  <p:sldIdLst>
    <p:sldId id="8541" r:id="rId6"/>
    <p:sldId id="258" r:id="rId7"/>
    <p:sldId id="267" r:id="rId8"/>
    <p:sldId id="260" r:id="rId9"/>
    <p:sldId id="257" r:id="rId10"/>
    <p:sldId id="614" r:id="rId11"/>
    <p:sldId id="8580" r:id="rId12"/>
    <p:sldId id="259" r:id="rId13"/>
    <p:sldId id="8551" r:id="rId14"/>
    <p:sldId id="8582" r:id="rId15"/>
    <p:sldId id="620" r:id="rId16"/>
    <p:sldId id="619" r:id="rId17"/>
    <p:sldId id="561" r:id="rId18"/>
    <p:sldId id="560" r:id="rId19"/>
    <p:sldId id="8545" r:id="rId20"/>
    <p:sldId id="604" r:id="rId21"/>
    <p:sldId id="545" r:id="rId22"/>
    <p:sldId id="547" r:id="rId23"/>
    <p:sldId id="546" r:id="rId24"/>
    <p:sldId id="621" r:id="rId25"/>
    <p:sldId id="8583" r:id="rId26"/>
    <p:sldId id="585" r:id="rId27"/>
    <p:sldId id="603" r:id="rId28"/>
    <p:sldId id="562" r:id="rId29"/>
    <p:sldId id="568" r:id="rId30"/>
    <p:sldId id="352" r:id="rId31"/>
    <p:sldId id="300" r:id="rId32"/>
    <p:sldId id="483" r:id="rId33"/>
    <p:sldId id="506" r:id="rId34"/>
    <p:sldId id="8546" r:id="rId35"/>
    <p:sldId id="492" r:id="rId36"/>
    <p:sldId id="494" r:id="rId37"/>
    <p:sldId id="495" r:id="rId38"/>
    <p:sldId id="263" r:id="rId39"/>
    <p:sldId id="264" r:id="rId40"/>
    <p:sldId id="623" r:id="rId41"/>
    <p:sldId id="265" r:id="rId42"/>
    <p:sldId id="282" r:id="rId43"/>
    <p:sldId id="569" r:id="rId44"/>
    <p:sldId id="485" r:id="rId45"/>
    <p:sldId id="8522" r:id="rId46"/>
    <p:sldId id="8519" r:id="rId47"/>
    <p:sldId id="8520" r:id="rId48"/>
    <p:sldId id="8521" r:id="rId49"/>
    <p:sldId id="8557" r:id="rId50"/>
    <p:sldId id="272" r:id="rId51"/>
    <p:sldId id="8588" r:id="rId52"/>
    <p:sldId id="286" r:id="rId53"/>
    <p:sldId id="293" r:id="rId54"/>
    <p:sldId id="290" r:id="rId55"/>
    <p:sldId id="291" r:id="rId56"/>
    <p:sldId id="295" r:id="rId57"/>
    <p:sldId id="294" r:id="rId58"/>
    <p:sldId id="8571" r:id="rId59"/>
    <p:sldId id="296" r:id="rId60"/>
    <p:sldId id="298" r:id="rId61"/>
    <p:sldId id="8581" r:id="rId62"/>
    <p:sldId id="8556" r:id="rId63"/>
    <p:sldId id="288" r:id="rId64"/>
    <p:sldId id="289" r:id="rId65"/>
    <p:sldId id="292" r:id="rId66"/>
    <p:sldId id="297" r:id="rId67"/>
    <p:sldId id="271" r:id="rId68"/>
    <p:sldId id="299" r:id="rId69"/>
    <p:sldId id="489" r:id="rId70"/>
    <p:sldId id="273" r:id="rId71"/>
    <p:sldId id="482" r:id="rId72"/>
    <p:sldId id="274" r:id="rId73"/>
    <p:sldId id="275" r:id="rId74"/>
    <p:sldId id="8572" r:id="rId75"/>
    <p:sldId id="8558" r:id="rId76"/>
    <p:sldId id="276" r:id="rId77"/>
    <p:sldId id="277" r:id="rId78"/>
    <p:sldId id="8523" r:id="rId79"/>
    <p:sldId id="531" r:id="rId80"/>
    <p:sldId id="490" r:id="rId81"/>
    <p:sldId id="488" r:id="rId82"/>
    <p:sldId id="269" r:id="rId83"/>
    <p:sldId id="278" r:id="rId84"/>
    <p:sldId id="279" r:id="rId85"/>
    <p:sldId id="500" r:id="rId86"/>
    <p:sldId id="532" r:id="rId87"/>
    <p:sldId id="491" r:id="rId88"/>
    <p:sldId id="280" r:id="rId89"/>
    <p:sldId id="8569" r:id="rId90"/>
    <p:sldId id="281" r:id="rId91"/>
    <p:sldId id="8570" r:id="rId92"/>
    <p:sldId id="8573" r:id="rId93"/>
    <p:sldId id="8559" r:id="rId94"/>
    <p:sldId id="628" r:id="rId95"/>
    <p:sldId id="635" r:id="rId96"/>
    <p:sldId id="8524" r:id="rId97"/>
    <p:sldId id="634" r:id="rId98"/>
    <p:sldId id="631" r:id="rId99"/>
    <p:sldId id="629" r:id="rId100"/>
    <p:sldId id="632" r:id="rId101"/>
    <p:sldId id="641" r:id="rId102"/>
    <p:sldId id="638" r:id="rId103"/>
    <p:sldId id="639" r:id="rId104"/>
    <p:sldId id="640" r:id="rId105"/>
    <p:sldId id="642" r:id="rId106"/>
    <p:sldId id="8543" r:id="rId107"/>
    <p:sldId id="8552" r:id="rId108"/>
    <p:sldId id="8574" r:id="rId109"/>
    <p:sldId id="8560" r:id="rId110"/>
    <p:sldId id="8525" r:id="rId111"/>
    <p:sldId id="496" r:id="rId112"/>
    <p:sldId id="504" r:id="rId113"/>
    <p:sldId id="508" r:id="rId114"/>
    <p:sldId id="521" r:id="rId115"/>
    <p:sldId id="509" r:id="rId116"/>
    <p:sldId id="523" r:id="rId117"/>
    <p:sldId id="522" r:id="rId118"/>
    <p:sldId id="511" r:id="rId119"/>
    <p:sldId id="549" r:id="rId120"/>
    <p:sldId id="515" r:id="rId121"/>
    <p:sldId id="524" r:id="rId122"/>
    <p:sldId id="505" r:id="rId123"/>
    <p:sldId id="497" r:id="rId124"/>
    <p:sldId id="498" r:id="rId125"/>
    <p:sldId id="499" r:id="rId126"/>
    <p:sldId id="502" r:id="rId127"/>
    <p:sldId id="527" r:id="rId128"/>
    <p:sldId id="609" r:id="rId129"/>
    <p:sldId id="525" r:id="rId130"/>
    <p:sldId id="503" r:id="rId131"/>
    <p:sldId id="613" r:id="rId132"/>
    <p:sldId id="507" r:id="rId133"/>
    <p:sldId id="8529" r:id="rId134"/>
    <p:sldId id="8530" r:id="rId135"/>
    <p:sldId id="8542" r:id="rId136"/>
    <p:sldId id="8575" r:id="rId137"/>
    <p:sldId id="8561" r:id="rId138"/>
    <p:sldId id="8526" r:id="rId139"/>
    <p:sldId id="526" r:id="rId140"/>
    <p:sldId id="520" r:id="rId141"/>
    <p:sldId id="8549" r:id="rId142"/>
    <p:sldId id="8547" r:id="rId143"/>
    <p:sldId id="8548" r:id="rId144"/>
    <p:sldId id="8577" r:id="rId145"/>
    <p:sldId id="8578" r:id="rId146"/>
    <p:sldId id="8579" r:id="rId147"/>
    <p:sldId id="608" r:id="rId148"/>
    <p:sldId id="600" r:id="rId149"/>
    <p:sldId id="530" r:id="rId150"/>
    <p:sldId id="534" r:id="rId151"/>
    <p:sldId id="535" r:id="rId152"/>
    <p:sldId id="8576" r:id="rId153"/>
    <p:sldId id="610" r:id="rId154"/>
    <p:sldId id="537" r:id="rId155"/>
    <p:sldId id="8562" r:id="rId156"/>
    <p:sldId id="8534" r:id="rId157"/>
    <p:sldId id="543" r:id="rId158"/>
    <p:sldId id="618" r:id="rId159"/>
    <p:sldId id="542" r:id="rId160"/>
    <p:sldId id="553" r:id="rId161"/>
    <p:sldId id="550" r:id="rId162"/>
    <p:sldId id="551" r:id="rId163"/>
    <p:sldId id="552" r:id="rId164"/>
    <p:sldId id="554" r:id="rId165"/>
    <p:sldId id="557" r:id="rId166"/>
    <p:sldId id="555" r:id="rId167"/>
    <p:sldId id="556" r:id="rId168"/>
    <p:sldId id="601" r:id="rId169"/>
    <p:sldId id="577" r:id="rId170"/>
    <p:sldId id="578" r:id="rId171"/>
    <p:sldId id="579" r:id="rId172"/>
    <p:sldId id="581" r:id="rId173"/>
    <p:sldId id="591" r:id="rId174"/>
    <p:sldId id="584" r:id="rId175"/>
    <p:sldId id="539" r:id="rId176"/>
    <p:sldId id="8553" r:id="rId177"/>
    <p:sldId id="8554" r:id="rId178"/>
    <p:sldId id="8533" r:id="rId179"/>
    <p:sldId id="8535" r:id="rId180"/>
    <p:sldId id="8536" r:id="rId181"/>
    <p:sldId id="558" r:id="rId182"/>
    <p:sldId id="514" r:id="rId183"/>
    <p:sldId id="573" r:id="rId184"/>
    <p:sldId id="574" r:id="rId185"/>
    <p:sldId id="8527" r:id="rId186"/>
    <p:sldId id="8563" r:id="rId187"/>
    <p:sldId id="8564" r:id="rId188"/>
    <p:sldId id="643" r:id="rId189"/>
    <p:sldId id="8528" r:id="rId190"/>
    <p:sldId id="8566" r:id="rId191"/>
    <p:sldId id="596" r:id="rId192"/>
    <p:sldId id="597" r:id="rId193"/>
    <p:sldId id="8567" r:id="rId194"/>
    <p:sldId id="592" r:id="rId195"/>
    <p:sldId id="8568" r:id="rId196"/>
    <p:sldId id="615" r:id="rId197"/>
    <p:sldId id="8537" r:id="rId198"/>
    <p:sldId id="8538" r:id="rId199"/>
    <p:sldId id="602" r:id="rId200"/>
    <p:sldId id="612" r:id="rId201"/>
    <p:sldId id="646" r:id="rId202"/>
    <p:sldId id="617" r:id="rId203"/>
    <p:sldId id="8586" r:id="rId204"/>
    <p:sldId id="8587" r:id="rId205"/>
    <p:sldId id="616" r:id="rId2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French" initials="RF" lastIdx="1" clrIdx="0">
    <p:extLst>
      <p:ext uri="{19B8F6BF-5375-455C-9EA6-DF929625EA0E}">
        <p15:presenceInfo xmlns:p15="http://schemas.microsoft.com/office/powerpoint/2012/main" userId="3a2cd69823348c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0" autoAdjust="0"/>
    <p:restoredTop sz="79788" autoAdjust="0"/>
  </p:normalViewPr>
  <p:slideViewPr>
    <p:cSldViewPr snapToGrid="0">
      <p:cViewPr varScale="1">
        <p:scale>
          <a:sx n="91" d="100"/>
          <a:sy n="91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presProps" Target="presProps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viewProps" Target="viewProps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theme" Target="theme/theme1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customXml" Target="../customXml/item1.xml"/><Relationship Id="rId212" Type="http://schemas.openxmlformats.org/officeDocument/2006/relationships/tableStyles" Target="tableStyles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in Dobson" userId="S::iain.dobson@quorum.co.uk::2389399a-4fdc-4531-8a7b-d452f17468ab" providerId="AD" clId="Web-{7553EDB4-5D36-0DE4-EFC0-95404BC973FB}"/>
    <pc:docChg chg="mod">
      <pc:chgData name="Iain Dobson" userId="S::iain.dobson@quorum.co.uk::2389399a-4fdc-4531-8a7b-d452f17468ab" providerId="AD" clId="Web-{7553EDB4-5D36-0DE4-EFC0-95404BC973FB}" dt="2024-07-11T09:32:28.793" v="0" actId="33475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">
            <a:extLst>
              <a:ext uri="{FF2B5EF4-FFF2-40B4-BE49-F238E27FC236}">
                <a16:creationId xmlns:a16="http://schemas.microsoft.com/office/drawing/2014/main" id="{34C24CCD-816E-439D-89D7-4A2C89647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DCB8FBA5-BBA7-4D13-A4A5-B3ECE69AC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oy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milymorter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?utm_source=unsplash&amp;utm_medium=referral&amp;utm_content=creditCopyText" TargetMode="Externa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arsten_wuerth?utm_source=unsplash&amp;utm_medium=referral&amp;utm_content=creditCopyText" TargetMode="External"/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re-power?utm_source=unsplash&amp;utm_medium=referral&amp;utm_content=creditCopyText" TargetMode="Externa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charki95?utm_source=unsplash&amp;utm_medium=referral&amp;utm_content=creditCopyText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uprise?utm_source=unsplash&amp;utm_medium=referral&amp;utm_content=creditCopyText" TargetMode="Externa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dchu614?utm_source=unsplash&amp;utm_medium=referral&amp;utm_content=creditCopyText" TargetMode="External"/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road-sign?utm_source=unsplash&amp;utm_medium=referral&amp;utm_content=creditCopyText" TargetMode="Externa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nnerboy62?utm_source=unsplash&amp;utm_medium=referral&amp;utm_content=creditCopyText" TargetMode="External"/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arning?utm_source=unsplash&amp;utm_medium=referral&amp;utm_content=creditCopyText" TargetMode="Externa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tthewhenry?utm_source=unsplash&amp;utm_medium=referral&amp;utm_content=creditCopyTex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unhappy?utm_source=unsplash&amp;utm_medium=referral&amp;utm_content=creditCopyText" TargetMode="Externa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dersjilden?utm_source=unsplash&amp;utm_medium=referral&amp;utm_content=creditCopyText" TargetMode="External"/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ights?utm_source=unsplash&amp;utm_medium=referral&amp;utm_content=creditCopyText" TargetMode="Externa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aradrian?utm_source=unsplash&amp;utm_medium=referral&amp;utm_content=creditCopyText" TargetMode="External"/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rts?utm_source=unsplash&amp;utm_medium=referral&amp;utm_content=creditCopyText" TargetMode="Externa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nyats?utm_source=unsplash&amp;utm_medium=referral&amp;utm_content=creditCopyText" TargetMode="External"/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uspicious?utm_source=unsplash&amp;utm_medium=referral&amp;utm_content=creditCopyText" TargetMode="Externa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lculator?utm_source=unsplash&amp;utm_medium=referral&amp;utm_content=creditCopyText" TargetMode="Externa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bishare.com/" TargetMode="External"/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uskerfan3?utm_source=unsplash&amp;utm_medium=referral&amp;utm_content=creditCopyText" TargetMode="External"/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inking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yanmfranco?utm_source=unsplash&amp;utm_medium=referral&amp;utm_content=creditCopyTex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ngry-internet?utm_source=unsplash&amp;utm_medium=referral&amp;utm_content=creditCopyText" TargetMode="Externa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iamsoliman?utm_source=unsplash&amp;utm_medium=referral&amp;utm_content=creditCopyText" TargetMode="External"/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t-looking-out-window?utm_source=unsplash&amp;utm_medium=referral&amp;utm_content=creditCopyText" TargetMode="Externa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li_vigerova?utm_source=unsplash&amp;utm_medium=referral&amp;utm_content=creditCopyText" TargetMode="External"/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yawn?utm_source=unsplash&amp;utm_medium=referral&amp;utm_content=creditCopyText" TargetMode="Externa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nn-h-45017?utm_content=attributionCopyText&amp;utm_medium=referral&amp;utm_source=pexels" TargetMode="External"/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onclusion-word-formed-from-lettered-yellow-tiles-1888005/?utm_content=attributionCopyText&amp;utm_medium=referral&amp;utm_source=pexels" TargetMode="Externa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in-white-long-sleeve-shirt-using-silver-laptop-computer-3784324/?utm_content=attributionCopyText&amp;utm_medium=referral&amp;utm_source=pexels" TargetMode="Externa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ne_more_jan?utm_source=unsplash&amp;utm_medium=referral&amp;utm_content=creditCopyText" TargetMode="External"/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riving?utm_source=unsplash&amp;utm_medium=referral&amp;utm_content=creditCopyText" TargetMode="Externa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hoto-of-people-sitting-near-wooden-table-3182796/?utm_content=attributionCopyText&amp;utm_medium=referral&amp;utm_source=pexels" TargetMode="Externa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ilhelmgunkel?utm_source=unsplash&amp;utm_medium=referral&amp;utm_content=creditCopyText" TargetMode="External"/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ank-you?utm_source=unsplash&amp;utm_medium=referral&amp;utm_content=creditCopyText" TargetMode="External"/></Relationships>
</file>

<file path=ppt/notesSlides/_rels/notes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eunsteady5?utm_source=unsplash&amp;utm_medium=referral&amp;utm_content=creditCopyText" TargetMode="External"/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s?utm_source=unsplash&amp;utm_medium=referral&amp;utm_content=creditCopyText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g-ftography?utm_content=attributionCopyText&amp;utm_medium=referral&amp;utm_source=pexel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in-black-skirt-standing-on-water-4621451/?utm_content=attributionCopyText&amp;utm_medium=referral&amp;utm_source=pexels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mylla93?utm_source=unsplash&amp;utm_medium=referral&amp;utm_content=creditCopyTex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ndym10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hild-playing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paioannou_kostas?utm_source=unsplash&amp;utm_medium=referral&amp;utm_content=creditCopyText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eople?utm_source=unsplash&amp;utm_medium=referral&amp;utm_content=creditCopyText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ldemarbrandt67w?utm_source=unsplash&amp;utm_medium=referral&amp;utm_content=creditCopyText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wo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uperunleaded.com/martin-brundles-f1-scalextric-track-cool-massive/8975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kamaria?utm_source=unsplash&amp;utm_medium=referral&amp;utm_content=creditCopyText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xplore?utm_source=unsplash&amp;utm_medium=referral&amp;utm_content=creditCopyText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uttersnap?utm_source=unsplash&amp;utm_medium=referral&amp;utm_content=creditCopyText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import?utm_source=unsplash&amp;utm_medium=referral&amp;utm_content=creditCopyText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elevate?utm_content=attributionCopyText&amp;utm_medium=referral&amp;utm_source=pexels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assionned.com/data-integration/etl/tools/qlikview-expressor/" TargetMode="External"/><Relationship Id="rId4" Type="http://schemas.openxmlformats.org/officeDocument/2006/relationships/hyperlink" Target="https://www.pexels.com/photo/man-riding-on-yellow-forklift-1267329/?utm_content=attributionCopyText&amp;utm_medium=referral&amp;utm_source=pexels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ixabay?utm_content=attributionCopyText&amp;utm_medium=referral&amp;utm_source=pexels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architecture-building-business-construction-236698/?utm_content=attributionCopyText&amp;utm_medium=referral&amp;utm_source=pexels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arketingtuig?utm_content=attributionCopyText&amp;utm_medium=referral&amp;utm_source=pexel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analytics-text-185576/?utm_content=attributionCopyText&amp;utm_medium=referral&amp;utm_source=pexels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pencerdavis?utm_source=unsplash&amp;utm_medium=referral&amp;utm_content=creditCopyText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-buffet?utm_source=unsplash&amp;utm_medium=referral&amp;utm_content=creditCopyText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ss?utm_source=unsplash&amp;utm_medium=referral&amp;utm_content=creditCopyText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lMjg1MmQtMzFhZi00NzY1LThjZTUtMWI2MjM5ODFhYjUzIiwidCI6ImJkNjlkMzZiLTE3ZGQtNDczZC05MWM2LWNlYzI4ODI5YWI1MyIsImMiOjh9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lMjg1MmQtMzFhZi00NzY1LThjZTUtMWI2MjM5ODFhYjUzIiwidCI6ImJkNjlkMzZiLTE3ZGQtNDczZC05MWM2LWNlYzI4ODI5YWI1MyIsImMiOjh9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artieda?utm_content=attributionCopyText&amp;utm_medium=referral&amp;utm_source=pexels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architecture-cobblestone-country-house-daylight-575226/?utm_content=attributionCopyText&amp;utm_medium=referral&amp;utm_source=pexels" TargetMode="Externa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uperunleaded.com/martin-brundles-f1-scalextric-track-cool-massive/8975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pencerdavis?utm_source=unsplash&amp;utm_medium=referral&amp;utm_content=creditCopyText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-buffet?utm_source=unsplash&amp;utm_medium=referral&amp;utm_content=creditCopyText" TargetMode="Externa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i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ntract?utm_source=unsplash&amp;utm_medium=referral&amp;utm_content=creditCopyText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auradewilde97?utm_source=unsplash&amp;utm_medium=referral&amp;utm_content=creditCopyText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rowded?utm_source=unsplash&amp;utm_medium=referral&amp;utm_content=creditCopyText" TargetMode="Externa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casap?utm_source=unsplash&amp;utm_medium=referral&amp;utm_content=creditCopyText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hare?utm_source=unsplash&amp;utm_medium=referral&amp;utm_content=creditCopyText" TargetMode="Externa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paioannou_kostas?utm_source=unsplash&amp;utm_medium=referral&amp;utm_content=creditCopyText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eople?utm_source=unsplash&amp;utm_medium=referral&amp;utm_content=creditCopyText" TargetMode="Externa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rolina-grabowska?utm_content=attributionCopyText&amp;utm_medium=referral&amp;utm_source=pexels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shopping-cart-full-of-goodies-5650049/?utm_content=attributionCopyText&amp;utm_medium=referral&amp;utm_source=pexels" TargetMode="Externa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ywanphoto?utm_content=attributionCopyText&amp;utm_medium=referral&amp;utm_source=pexels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ront-load-loader-beside-white-dump-truck-188679/?utm_content=attributionCopyText&amp;utm_medium=referral&amp;utm_source=pexels" TargetMode="Externa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ayleconey?utm_source=unsplash&amp;utm_medium=referral&amp;utm_content=creditCopyText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ong-road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omanbo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eep-sea-diver?utm_source=unsplash&amp;utm_medium=referral&amp;utm_content=creditCopyText" TargetMode="Externa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casap?utm_source=unsplash&amp;utm_medium=referral&amp;utm_content=creditCopyText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hare?utm_source=unsplash&amp;utm_medium=referral&amp;utm_content=creditCopyText" TargetMode="Externa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adrinan?utm_content=attributionCopyText&amp;utm_medium=referral&amp;utm_source=pexels" TargetMode="External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ay-steel-chain-on-orange-surface-1061141/?utm_content=attributionCopyText&amp;utm_medium=referral&amp;utm_source=pexels" TargetMode="Externa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ss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ephunghia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nlightenment?utm_source=unsplash&amp;utm_medium=referral&amp;utm_content=creditCopyText" TargetMode="Externa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jlsql.blog/2018/01/30/power-bi-embedded-sku-differences-and-cost-breakdowns/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hitepages.unlimitedviz.com/2017/09/understanding-the-power-bi-capacity-based-skus/" TargetMode="Externa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ytonn_photography?utm_source=unsplash&amp;utm_medium=referral&amp;utm_content=creditCopyText" TargetMode="External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ntract?utm_source=unsplash&amp;utm_medium=referral&amp;utm_content=creditCopyText" TargetMode="Externa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divinetechygirl?utm_content=attributionCopyText&amp;utm_medium=referral&amp;utm_source=pexels" TargetMode="External"/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sitting-in-front-laptop-1181677/?utm_content=attributionCopyText&amp;utm_medium=referral&amp;utm_source=pexels" TargetMode="Externa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ustinrailnow.com/2013/12/05/memo-to-ccag-pause-study-or-include-lamar-sector/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gb/power-bi/developer/embedded/azure-pbie-scale-capacity" TargetMode="External"/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desperate-evicted-male-entrepreneur-standing-near-window-3771129/?utm_content=attributionCopyText&amp;utm_medium=referral&amp;utm_source=pexels" TargetMode="Externa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kael_seegen?utm_source=unsplash&amp;utm_medium=referral&amp;utm_content=creditCopyText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nger?utm_source=unsplash&amp;utm_medium=referral&amp;utm_content=creditCopyText" TargetMode="Externa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granite.com/blog/choosing-between-pbi-premium-or-embedded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lexpointsecurity?utm_source=unsplash&amp;utm_medium=referral&amp;utm_content=creditCopyText" TargetMode="External"/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-guard?utm_source=unsplash&amp;utm_medium=referral&amp;utm_content=creditCopyText" TargetMode="Externa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ywanphoto?utm_content=attributionCopyText&amp;utm_medium=referral&amp;utm_source=pexels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ront-load-loader-beside-white-dump-truck-188679/?utm_content=attributionCopyText&amp;utm_medium=referral&amp;utm_source=pexels" TargetMode="Externa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NeONBRAND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85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Emily </a:t>
            </a:r>
            <a:r>
              <a:rPr lang="en-GB" err="1">
                <a:hlinkClick r:id="rId3"/>
              </a:rPr>
              <a:t>Morter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What do I mean by an SME?</a:t>
            </a:r>
          </a:p>
        </p:txBody>
      </p:sp>
    </p:spTree>
    <p:extLst>
      <p:ext uri="{BB962C8B-B14F-4D97-AF65-F5344CB8AC3E}">
        <p14:creationId xmlns:p14="http://schemas.microsoft.com/office/powerpoint/2010/main" val="265001116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Karsten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Würth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GB" b="1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Autoscale</a:t>
            </a:r>
            <a:r>
              <a:rPr lang="en-GB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add-on availability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4116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https://www.pexels.com/photo/brass-ornate-vintage-key-on-black-computer-keyboard-39389/</a:t>
            </a:r>
          </a:p>
          <a:p>
            <a:r>
              <a:rPr lang="en-US" dirty="0"/>
              <a:t>power </a:t>
            </a:r>
            <a:r>
              <a:rPr lang="en-US" dirty="0" err="1"/>
              <a:t>bu</a:t>
            </a:r>
            <a:r>
              <a:rPr lang="en-US" dirty="0"/>
              <a:t> Bring your own key (BYOK)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3084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6847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2434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Aziz </a:t>
            </a:r>
            <a:r>
              <a:rPr lang="en-GB" err="1">
                <a:hlinkClick r:id="rId3"/>
              </a:rPr>
              <a:t>Acharki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9665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57312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Brendan Church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What are the other choices? Or do you have to take what Microsoft offers and be stratified with that?</a:t>
            </a:r>
          </a:p>
        </p:txBody>
      </p:sp>
    </p:spTree>
    <p:extLst>
      <p:ext uri="{BB962C8B-B14F-4D97-AF65-F5344CB8AC3E}">
        <p14:creationId xmlns:p14="http://schemas.microsoft.com/office/powerpoint/2010/main" val="425945264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2077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Nick Fewings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06936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433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Matthew Henry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66588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Anders </a:t>
            </a:r>
            <a:r>
              <a:rPr lang="en-GB" err="1">
                <a:hlinkClick r:id="rId3"/>
              </a:rPr>
              <a:t>Jildén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Before we get to some Total Cost Of Ownership costs</a:t>
            </a:r>
          </a:p>
          <a:p>
            <a:r>
              <a:rPr lang="en-GB"/>
              <a:t>Want to ask the question do you leave the lights on in your building if no on is using them?</a:t>
            </a:r>
          </a:p>
        </p:txBody>
      </p:sp>
    </p:spTree>
    <p:extLst>
      <p:ext uri="{BB962C8B-B14F-4D97-AF65-F5344CB8AC3E}">
        <p14:creationId xmlns:p14="http://schemas.microsoft.com/office/powerpoint/2010/main" val="37266544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32093182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Adrian Bar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There are several components to this solution, so lets look at them before getting to the bottom line</a:t>
            </a:r>
          </a:p>
        </p:txBody>
      </p:sp>
    </p:spTree>
    <p:extLst>
      <p:ext uri="{BB962C8B-B14F-4D97-AF65-F5344CB8AC3E}">
        <p14:creationId xmlns:p14="http://schemas.microsoft.com/office/powerpoint/2010/main" val="2020001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SQL server database</a:t>
            </a:r>
          </a:p>
          <a:p>
            <a:r>
              <a:rPr lang="en-GB" dirty="0"/>
              <a:t>Azure Blob Storage</a:t>
            </a:r>
          </a:p>
          <a:p>
            <a:r>
              <a:rPr lang="en-GB" dirty="0"/>
              <a:t>2 X App Services</a:t>
            </a:r>
          </a:p>
          <a:p>
            <a:r>
              <a:rPr lang="en-GB" dirty="0" err="1"/>
              <a:t>PowerBI</a:t>
            </a:r>
            <a:r>
              <a:rPr lang="en-GB" dirty="0"/>
              <a:t> A SKU</a:t>
            </a:r>
          </a:p>
        </p:txBody>
      </p:sp>
    </p:spTree>
    <p:extLst>
      <p:ext uri="{BB962C8B-B14F-4D97-AF65-F5344CB8AC3E}">
        <p14:creationId xmlns:p14="http://schemas.microsoft.com/office/powerpoint/2010/main" val="191461017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Sean </a:t>
            </a:r>
            <a:r>
              <a:rPr lang="en-GB" dirty="0" err="1">
                <a:hlinkClick r:id="rId3"/>
              </a:rPr>
              <a:t>Nyatsine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56539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Photo by </a:t>
            </a:r>
            <a:r>
              <a:rPr lang="fi-FI" dirty="0">
                <a:hlinkClick r:id="rId3"/>
              </a:rPr>
              <a:t>Kelly Sikkema</a:t>
            </a:r>
            <a:r>
              <a:rPr lang="fi-FI" dirty="0"/>
              <a:t> on </a:t>
            </a:r>
            <a:r>
              <a:rPr lang="fi-FI" dirty="0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3996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0046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89377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Hi Matt, I was interested in confirming the details of the pricing for </a:t>
            </a:r>
            <a:r>
              <a:rPr lang="en-GB" dirty="0">
                <a:solidFill>
                  <a:srgbClr val="1155CC"/>
                </a:solidFill>
                <a:effectLst/>
                <a:latin typeface="Roboto" panose="02000000000000000000" pitchFamily="2" charset="0"/>
                <a:hlinkClick r:id="rId3"/>
              </a:rPr>
              <a:t>www.powerbishare.com</a:t>
            </a: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$2000 set up cost, this is one-off payment?</a:t>
            </a: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$2 per named user /login per month - is this an annual cost that is payable every year?</a:t>
            </a: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The only other cost for an organisation that might want to use this service. They are required to have an A-SKU, and at least one Power BI Pro licence. From what I see there are no other requirements?</a:t>
            </a:r>
          </a:p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they want to start/stop the Capacity, they will need some power automate credits and there is a small cost for that. </a:t>
            </a:r>
            <a:r>
              <a:rPr lang="en-GB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should be less than $20 per month. </a:t>
            </a:r>
            <a:endParaRPr lang="en-GB" dirty="0">
              <a:solidFill>
                <a:srgbClr val="555555"/>
              </a:solidFill>
              <a:effectLst/>
              <a:latin typeface="Roboto" panose="02000000000000000000" pitchFamily="2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5703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Jake Young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816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Ryan Franco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066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Mariam Soliman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Fair enough I would get bored if I heard me talking for the length of time</a:t>
            </a:r>
          </a:p>
        </p:txBody>
      </p:sp>
    </p:spTree>
    <p:extLst>
      <p:ext uri="{BB962C8B-B14F-4D97-AF65-F5344CB8AC3E}">
        <p14:creationId xmlns:p14="http://schemas.microsoft.com/office/powerpoint/2010/main" val="15660239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Milada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Vigerova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57412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Ann H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22761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38680298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William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7265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340214270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17439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  <a:endParaRPr lang="en-GB" b="1" dirty="0"/>
          </a:p>
          <a:p>
            <a:r>
              <a:rPr lang="en-GB" b="1" dirty="0"/>
              <a:t>The office EM-</a:t>
            </a:r>
            <a:r>
              <a:rPr lang="en-GB" b="1" dirty="0" err="1"/>
              <a:t>Sku</a:t>
            </a:r>
            <a:r>
              <a:rPr lang="en-GB" b="1" dirty="0"/>
              <a:t> makes it easy to share reports within an organization </a:t>
            </a:r>
          </a:p>
          <a:p>
            <a:r>
              <a:rPr lang="en-GB" b="1" dirty="0"/>
              <a:t>Have to sign up to a minimum of a 12 month contract which is a fixed price</a:t>
            </a:r>
          </a:p>
          <a:p>
            <a:endParaRPr lang="en-GB" dirty="0"/>
          </a:p>
          <a:p>
            <a:r>
              <a:rPr lang="en-GB" dirty="0"/>
              <a:t>CANNOT SHARE WITH EXTERNAL CUSTOMERS – although the inviting external users to the Azure AD </a:t>
            </a:r>
            <a:r>
              <a:rPr lang="en-GB" b="1" dirty="0"/>
              <a:t>MIGHT</a:t>
            </a:r>
            <a:r>
              <a:rPr lang="en-GB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9119843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Embedded is another option </a:t>
            </a:r>
          </a:p>
          <a:p>
            <a:r>
              <a:rPr lang="en-GB" dirty="0"/>
              <a:t>Scalable not fixed contract requires more work to set up and maintain</a:t>
            </a:r>
          </a:p>
          <a:p>
            <a:r>
              <a:rPr lang="en-GB" dirty="0"/>
              <a:t>Does have an advantage certain use cases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23834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289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8575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other choices though !</a:t>
            </a:r>
          </a:p>
          <a:p>
            <a:r>
              <a:rPr lang="en-GB" dirty="0"/>
              <a:t>If you are prepared to do some work and think outside the Box</a:t>
            </a:r>
          </a:p>
        </p:txBody>
      </p:sp>
    </p:spTree>
    <p:extLst>
      <p:ext uri="{BB962C8B-B14F-4D97-AF65-F5344CB8AC3E}">
        <p14:creationId xmlns:p14="http://schemas.microsoft.com/office/powerpoint/2010/main" val="10944164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50104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 Scope Power BI portal – </a:t>
            </a:r>
          </a:p>
          <a:p>
            <a:r>
              <a:rPr lang="en-GB" dirty="0"/>
              <a:t>Sits on top of the Azure embedded SKU so costs more then implementing just A-SKU</a:t>
            </a:r>
          </a:p>
          <a:p>
            <a:r>
              <a:rPr lang="en-GB" dirty="0"/>
              <a:t>Offers ability to share with any customer</a:t>
            </a:r>
          </a:p>
          <a:p>
            <a:r>
              <a:rPr lang="en-GB" dirty="0"/>
              <a:t>Offers built in security and customisation</a:t>
            </a:r>
          </a:p>
          <a:p>
            <a:r>
              <a:rPr lang="en-GB" dirty="0"/>
              <a:t>Could be cheaper then Premium and yet allow sharing with external customers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74960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Jan </a:t>
            </a:r>
            <a:r>
              <a:rPr lang="en-GB" dirty="0" err="1">
                <a:hlinkClick r:id="rId3"/>
              </a:rPr>
              <a:t>Baborák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Who is in control of the costs with the last three options?</a:t>
            </a:r>
          </a:p>
          <a:p>
            <a:r>
              <a:rPr lang="en-GB" dirty="0"/>
              <a:t>Who is in the driving seat controlling the costs.</a:t>
            </a:r>
          </a:p>
        </p:txBody>
      </p:sp>
    </p:spTree>
    <p:extLst>
      <p:ext uri="{BB962C8B-B14F-4D97-AF65-F5344CB8AC3E}">
        <p14:creationId xmlns:p14="http://schemas.microsoft.com/office/powerpoint/2010/main" val="207509193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fauxels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Not interest in selling to you a solution which does not work for you, what I would like to do is find a solution which meets your specific needs.  So LETS HAVE A CONVERSTATION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73737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148B8-7321-40CB-8822-82AB18910C35}" type="slidenum">
              <a:rPr lang="en-GB" smtClean="0"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65985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Wilhelm Gunkel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3210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Edwin Andrade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415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321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148B8-7321-40CB-8822-82AB18910C3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80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is the goal of this presentation?</a:t>
            </a:r>
          </a:p>
        </p:txBody>
      </p:sp>
    </p:spTree>
    <p:extLst>
      <p:ext uri="{BB962C8B-B14F-4D97-AF65-F5344CB8AC3E}">
        <p14:creationId xmlns:p14="http://schemas.microsoft.com/office/powerpoint/2010/main" val="2061364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Give the user a full overview of all the licence options available to </a:t>
            </a:r>
            <a:r>
              <a:rPr lang="en-GB" err="1"/>
              <a:t>PowerBI</a:t>
            </a:r>
            <a:endParaRPr lang="en-GB"/>
          </a:p>
          <a:p>
            <a:r>
              <a:rPr lang="en-GB"/>
              <a:t>From Microsoft and third parties</a:t>
            </a:r>
          </a:p>
          <a:p>
            <a:r>
              <a:rPr lang="en-GB"/>
              <a:t>So will be more a broad brush overview of the entire landscape. </a:t>
            </a:r>
          </a:p>
          <a:p>
            <a:r>
              <a:rPr lang="en-GB"/>
              <a:t>Also some of the options </a:t>
            </a:r>
            <a:r>
              <a:rPr lang="en-GB" b="1"/>
              <a:t>ARE NOT THAT OBVIOUS</a:t>
            </a:r>
          </a:p>
        </p:txBody>
      </p:sp>
    </p:spTree>
    <p:extLst>
      <p:ext uri="{BB962C8B-B14F-4D97-AF65-F5344CB8AC3E}">
        <p14:creationId xmlns:p14="http://schemas.microsoft.com/office/powerpoint/2010/main" val="267786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Alexandra Georgieva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Some parts of this presentation are going to be rather shallow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91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Camylla</a:t>
            </a:r>
            <a:r>
              <a:rPr lang="en-GB" dirty="0">
                <a:hlinkClick r:id="rId3"/>
              </a:rPr>
              <a:t> Battani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Chances you will leave the presentation with some answers, which will lead to more questions</a:t>
            </a:r>
          </a:p>
        </p:txBody>
      </p:sp>
    </p:spTree>
    <p:extLst>
      <p:ext uri="{BB962C8B-B14F-4D97-AF65-F5344CB8AC3E}">
        <p14:creationId xmlns:p14="http://schemas.microsoft.com/office/powerpoint/2010/main" val="268256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Sandy Millar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Do you remember playing with toys?  The excitement of opening a new toy then playing with it allowing your imagination to create fun things to with them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21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cover both the Good and Bad aspects of each option as I see them, feel free to disagree</a:t>
            </a:r>
          </a:p>
        </p:txBody>
      </p:sp>
    </p:spTree>
    <p:extLst>
      <p:ext uri="{BB962C8B-B14F-4D97-AF65-F5344CB8AC3E}">
        <p14:creationId xmlns:p14="http://schemas.microsoft.com/office/powerpoint/2010/main" val="1270939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018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William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Per User Licence </a:t>
            </a:r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Papaioannou</a:t>
            </a:r>
            <a:r>
              <a:rPr lang="en-GB" dirty="0">
                <a:hlinkClick r:id="rId3"/>
              </a:rPr>
              <a:t> Kostas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941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1370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084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135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lets get started !</a:t>
            </a:r>
          </a:p>
        </p:txBody>
      </p:sp>
    </p:spTree>
    <p:extLst>
      <p:ext uri="{BB962C8B-B14F-4D97-AF65-F5344CB8AC3E}">
        <p14:creationId xmlns:p14="http://schemas.microsoft.com/office/powerpoint/2010/main" val="1625208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i="0" dirty="0">
                <a:solidFill>
                  <a:srgbClr val="000000"/>
                </a:solidFill>
                <a:effectLst/>
                <a:latin typeface="PlusJakartaSans"/>
              </a:rPr>
              <a:t>Photo by Jan van der Wolf: https://www.pexels.com/photo/blue-road-sign-with-arrow-9881346/</a:t>
            </a:r>
          </a:p>
          <a:p>
            <a:r>
              <a:rPr lang="nl-NL" b="0" i="0" dirty="0">
                <a:solidFill>
                  <a:srgbClr val="000000"/>
                </a:solidFill>
                <a:effectLst/>
                <a:latin typeface="PlusJakartaSans"/>
              </a:rPr>
              <a:t>Before talk about the types of lience</a:t>
            </a:r>
          </a:p>
          <a:p>
            <a:r>
              <a:rPr lang="nl-NL" b="0" i="0" dirty="0">
                <a:solidFill>
                  <a:srgbClr val="000000"/>
                </a:solidFill>
                <a:effectLst/>
                <a:latin typeface="PlusJakartaSans"/>
              </a:rPr>
              <a:t>There are two </a:t>
            </a:r>
          </a:p>
        </p:txBody>
      </p:sp>
    </p:spTree>
    <p:extLst>
      <p:ext uri="{BB962C8B-B14F-4D97-AF65-F5344CB8AC3E}">
        <p14:creationId xmlns:p14="http://schemas.microsoft.com/office/powerpoint/2010/main" val="830667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First though there are two BROAD types of license</a:t>
            </a:r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Waldemar Brandt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 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141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http://superunleaded.com/martin-brundles-f1-scalextric-track-cool-massive/8975/</a:t>
            </a:r>
            <a:endParaRPr lang="en-GB" dirty="0"/>
          </a:p>
          <a:p>
            <a:r>
              <a:rPr lang="en-GB" dirty="0"/>
              <a:t>Playing with </a:t>
            </a:r>
            <a:r>
              <a:rPr lang="en-GB" dirty="0" err="1"/>
              <a:t>scalextrics</a:t>
            </a:r>
            <a:r>
              <a:rPr lang="en-GB" dirty="0"/>
              <a:t> was a fantastic joy </a:t>
            </a:r>
          </a:p>
        </p:txBody>
      </p:sp>
    </p:spTree>
    <p:extLst>
      <p:ext uri="{BB962C8B-B14F-4D97-AF65-F5344CB8AC3E}">
        <p14:creationId xmlns:p14="http://schemas.microsoft.com/office/powerpoint/2010/main" val="1331381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1309140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84810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William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329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Free</a:t>
            </a:r>
          </a:p>
        </p:txBody>
      </p:sp>
    </p:spTree>
    <p:extLst>
      <p:ext uri="{BB962C8B-B14F-4D97-AF65-F5344CB8AC3E}">
        <p14:creationId xmlns:p14="http://schemas.microsoft.com/office/powerpoint/2010/main" val="17510820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1398258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Annika Gordon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Can explore data from a wide variety of sources over 100 at </a:t>
            </a:r>
            <a:r>
              <a:rPr lang="en-GB"/>
              <a:t>the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5630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chuttersnap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Can import data from a wide variety of sources 100+</a:t>
            </a:r>
          </a:p>
        </p:txBody>
      </p:sp>
    </p:spTree>
    <p:extLst>
      <p:ext uri="{BB962C8B-B14F-4D97-AF65-F5344CB8AC3E}">
        <p14:creationId xmlns:p14="http://schemas.microsoft.com/office/powerpoint/2010/main" val="29934010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ELEVATE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Also get a fantastic ETL tool as well built into Power BI Desktop</a:t>
            </a: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Informatica</a:t>
            </a: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Alteryx</a:t>
            </a: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Talend</a:t>
            </a:r>
          </a:p>
          <a:p>
            <a:r>
              <a:rPr lang="en-GB" b="0" i="0" u="none" strike="noStrike">
                <a:solidFill>
                  <a:srgbClr val="FF5252"/>
                </a:solidFill>
                <a:effectLst/>
                <a:latin typeface="Roboto" panose="02000000000000000000" pitchFamily="2" charset="0"/>
                <a:hlinkClick r:id="rId5" tooltip="Qlikview Expressor Data Integration"/>
              </a:rPr>
              <a:t>QlikView Expressor</a:t>
            </a:r>
            <a:endParaRPr lang="en-GB" b="0" i="0" u="none" strike="noStrike">
              <a:solidFill>
                <a:srgbClr val="FF5252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</a:rPr>
              <a:t>Talblua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 Data Prep</a:t>
            </a: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SQL Server Integration Services SSIS</a:t>
            </a:r>
          </a:p>
          <a:p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75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Pixabay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There is also 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</a:rPr>
              <a:t>Datawarehousing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 tool built into Power BI Desktop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084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desktop is running an instance of SQL Server Analysis Services</a:t>
            </a:r>
          </a:p>
        </p:txBody>
      </p:sp>
    </p:spTree>
    <p:extLst>
      <p:ext uri="{BB962C8B-B14F-4D97-AF65-F5344CB8AC3E}">
        <p14:creationId xmlns:p14="http://schemas.microsoft.com/office/powerpoint/2010/main" val="302979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3038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Timur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Saglambilek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/>
              <a:t>There is some amazing analytics capabilities built into Power BI</a:t>
            </a:r>
          </a:p>
        </p:txBody>
      </p:sp>
    </p:spTree>
    <p:extLst>
      <p:ext uri="{BB962C8B-B14F-4D97-AF65-F5344CB8AC3E}">
        <p14:creationId xmlns:p14="http://schemas.microsoft.com/office/powerpoint/2010/main" val="9278888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DAX is an entire language just for working with data</a:t>
            </a:r>
          </a:p>
        </p:txBody>
      </p:sp>
    </p:spTree>
    <p:extLst>
      <p:ext uri="{BB962C8B-B14F-4D97-AF65-F5344CB8AC3E}">
        <p14:creationId xmlns:p14="http://schemas.microsoft.com/office/powerpoint/2010/main" val="36783128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get access to a workspace in the Power BI service for free</a:t>
            </a:r>
          </a:p>
          <a:p>
            <a:r>
              <a:rPr lang="en-GB" dirty="0"/>
              <a:t>A workspace can contain both reports and </a:t>
            </a:r>
            <a:r>
              <a:rPr lang="en-GB"/>
              <a:t>other entities</a:t>
            </a:r>
          </a:p>
        </p:txBody>
      </p:sp>
    </p:spTree>
    <p:extLst>
      <p:ext uri="{BB962C8B-B14F-4D97-AF65-F5344CB8AC3E}">
        <p14:creationId xmlns:p14="http://schemas.microsoft.com/office/powerpoint/2010/main" val="331701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Spencer Davis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It is possible to share the reports freely on the internet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9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Ben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Can share desktop files for free with anyone who has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771623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https://app.powerbi.com/view?r=eyJrIjoiY2VlMjg1MmQtMzFhZi00NzY1LThjZTUtMWI2MjM5ODFhYjUzIiwidCI6ImJkNjlkMzZiLTE3ZGQtNDczZC05MWM2LWNlYzI4ODI5YWI1MyIsImMiOjh9</a:t>
            </a:r>
            <a:endParaRPr lang="en-GB"/>
          </a:p>
          <a:p>
            <a:r>
              <a:rPr lang="en-GB"/>
              <a:t>Can share reports on the internet for free, there a catch we will discuss that later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509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https://app.powerbi.com/view?r=eyJrIjoiY2VlMjg1MmQtMzFhZi00NzY1LThjZTUtMWI2MjM5ODFhYjUzIiwidCI6ImJkNjlkMzZiLTE3ZGQtNDczZC05MWM2LWNlYzI4ODI5YWI1MyIsImMiOjh9</a:t>
            </a:r>
            <a:endParaRPr lang="en-GB"/>
          </a:p>
          <a:p>
            <a:r>
              <a:rPr lang="en-GB"/>
              <a:t>Can share the reports this is public so NO SECURITY</a:t>
            </a:r>
          </a:p>
        </p:txBody>
      </p:sp>
    </p:spTree>
    <p:extLst>
      <p:ext uri="{BB962C8B-B14F-4D97-AF65-F5344CB8AC3E}">
        <p14:creationId xmlns:p14="http://schemas.microsoft.com/office/powerpoint/2010/main" val="398007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563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Mauricio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Artieda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No security applied to the report that is shared publicly – so be careful what you share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922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not just one language new in Power BI desktop there is TWO LANGUAGES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DAX and M (or Power Query Language) both with different purposes and functions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AF4-BC02-4705-90F8-87922C66B56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20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http://superunleaded.com/martin-brundles-f1-scalextric-track-cool-massive/8975/</a:t>
            </a:r>
            <a:endParaRPr lang="en-GB" dirty="0"/>
          </a:p>
          <a:p>
            <a:r>
              <a:rPr lang="en-GB" dirty="0"/>
              <a:t>Playing with </a:t>
            </a:r>
            <a:r>
              <a:rPr lang="en-GB" dirty="0" err="1"/>
              <a:t>scalextrics</a:t>
            </a:r>
            <a:r>
              <a:rPr lang="en-GB" dirty="0"/>
              <a:t> was a fantastic joy </a:t>
            </a:r>
          </a:p>
        </p:txBody>
      </p:sp>
    </p:spTree>
    <p:extLst>
      <p:ext uri="{BB962C8B-B14F-4D97-AF65-F5344CB8AC3E}">
        <p14:creationId xmlns:p14="http://schemas.microsoft.com/office/powerpoint/2010/main" val="20510880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is not support, there is lots o</a:t>
            </a:r>
          </a:p>
        </p:txBody>
      </p:sp>
    </p:spTree>
    <p:extLst>
      <p:ext uri="{BB962C8B-B14F-4D97-AF65-F5344CB8AC3E}">
        <p14:creationId xmlns:p14="http://schemas.microsoft.com/office/powerpoint/2010/main" val="15706993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is a very large community offering support</a:t>
            </a:r>
          </a:p>
        </p:txBody>
      </p:sp>
    </p:spTree>
    <p:extLst>
      <p:ext uri="{BB962C8B-B14F-4D97-AF65-F5344CB8AC3E}">
        <p14:creationId xmlns:p14="http://schemas.microsoft.com/office/powerpoint/2010/main" val="988946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56082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14167698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Included with Office 365 E5 licence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43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Pro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822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Spencer Davis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You can share reports with other people if they have a </a:t>
            </a:r>
            <a:r>
              <a:rPr lang="en-GB" err="1"/>
              <a:t>PowerBI</a:t>
            </a:r>
            <a:r>
              <a:rPr lang="en-GB"/>
              <a:t> Pro Licence</a:t>
            </a:r>
          </a:p>
        </p:txBody>
      </p:sp>
    </p:spTree>
    <p:extLst>
      <p:ext uri="{BB962C8B-B14F-4D97-AF65-F5344CB8AC3E}">
        <p14:creationId xmlns:p14="http://schemas.microsoft.com/office/powerpoint/2010/main" val="24332026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29304305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use and publish Power Bi Apps – these4 are free apps </a:t>
            </a:r>
            <a:r>
              <a:rPr lang="en-GB" dirty="0" err="1"/>
              <a:t>typicall</a:t>
            </a:r>
            <a:endParaRPr lang="en-GB" dirty="0"/>
          </a:p>
          <a:p>
            <a:r>
              <a:rPr lang="en-GB" dirty="0"/>
              <a:t>Apps are dashboards and reports all pre-packaged ready to download and use – can get them in the AppSource</a:t>
            </a:r>
          </a:p>
          <a:p>
            <a:r>
              <a:rPr lang="en-GB" dirty="0"/>
              <a:t>Twitter sentiments</a:t>
            </a:r>
          </a:p>
          <a:p>
            <a:r>
              <a:rPr lang="en-GB" dirty="0"/>
              <a:t>Facebook Adverts</a:t>
            </a:r>
          </a:p>
          <a:p>
            <a:r>
              <a:rPr lang="en-GB" dirty="0"/>
              <a:t>Sage 300 </a:t>
            </a:r>
          </a:p>
          <a:p>
            <a:r>
              <a:rPr lang="en-GB" dirty="0"/>
              <a:t>YouTube Analytics Report</a:t>
            </a:r>
          </a:p>
          <a:p>
            <a:r>
              <a:rPr lang="en-GB" dirty="0"/>
              <a:t>Google Analytics Reports</a:t>
            </a:r>
          </a:p>
        </p:txBody>
      </p:sp>
    </p:spTree>
    <p:extLst>
      <p:ext uri="{BB962C8B-B14F-4D97-AF65-F5344CB8AC3E}">
        <p14:creationId xmlns:p14="http://schemas.microsoft.com/office/powerpoint/2010/main" val="18543031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use Office 365 security to grant permissions to view the reports including using Office 365 groups</a:t>
            </a:r>
          </a:p>
        </p:txBody>
      </p:sp>
    </p:spTree>
    <p:extLst>
      <p:ext uri="{BB962C8B-B14F-4D97-AF65-F5344CB8AC3E}">
        <p14:creationId xmlns:p14="http://schemas.microsoft.com/office/powerpoint/2010/main" val="1082170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Mari </a:t>
            </a:r>
            <a:r>
              <a:rPr lang="en-GB" dirty="0" err="1">
                <a:hlinkClick r:id="rId3"/>
              </a:rPr>
              <a:t>Helin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9765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b="1"/>
              <a:t>Can use data gateways to access on prem sources using data gateway</a:t>
            </a:r>
            <a:endParaRPr lang="en-US">
              <a:cs typeface="Arial"/>
            </a:endParaRPr>
          </a:p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57869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Laura </a:t>
            </a:r>
            <a:r>
              <a:rPr lang="en-GB" err="1">
                <a:hlinkClick r:id="rId3"/>
              </a:rPr>
              <a:t>Dewilde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 reports are hosted on a shared server when published to PowerBi.com so if its busy then could be slower then expected.</a:t>
            </a:r>
          </a:p>
        </p:txBody>
      </p:sp>
    </p:spTree>
    <p:extLst>
      <p:ext uri="{BB962C8B-B14F-4D97-AF65-F5344CB8AC3E}">
        <p14:creationId xmlns:p14="http://schemas.microsoft.com/office/powerpoint/2010/main" val="23874784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Elaine </a:t>
            </a:r>
            <a:r>
              <a:rPr lang="en-GB" err="1">
                <a:hlinkClick r:id="rId3"/>
              </a:rPr>
              <a:t>Casap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 person you want to share with must have a Power BI Licence if want to share securely</a:t>
            </a:r>
          </a:p>
        </p:txBody>
      </p:sp>
    </p:spTree>
    <p:extLst>
      <p:ext uri="{BB962C8B-B14F-4D97-AF65-F5344CB8AC3E}">
        <p14:creationId xmlns:p14="http://schemas.microsoft.com/office/powerpoint/2010/main" val="2930900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4827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Per User Licence </a:t>
            </a:r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Papaioannou</a:t>
            </a:r>
            <a:r>
              <a:rPr lang="en-GB" dirty="0">
                <a:hlinkClick r:id="rId3"/>
              </a:rPr>
              <a:t> Kostas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25685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27891658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Pro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371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pl-PL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Karolina Grabowska</a:t>
            </a:r>
            <a:r>
              <a:rPr lang="pl-PL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pl-PL" b="1" i="0" u="none" strike="noStrike" dirty="0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348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Ivan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Larger model size – 100 GB compared to </a:t>
            </a:r>
            <a:r>
              <a:rPr lang="en-GB" b="1" dirty="0">
                <a:solidFill>
                  <a:srgbClr val="1A1A1A"/>
                </a:solidFill>
                <a:latin typeface="-apple-system"/>
              </a:rPr>
              <a:t>10GB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 for Pro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4056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Clay </a:t>
            </a:r>
            <a:r>
              <a:rPr lang="en-GB" dirty="0" err="1">
                <a:hlinkClick r:id="rId3"/>
              </a:rPr>
              <a:t>LeConey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There are so many other features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794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Jakob </a:t>
            </a:r>
            <a:r>
              <a:rPr lang="en-GB" dirty="0" err="1">
                <a:hlinkClick r:id="rId3"/>
              </a:rPr>
              <a:t>Boman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No choice I had dive and start exploring</a:t>
            </a:r>
          </a:p>
        </p:txBody>
      </p:sp>
    </p:spTree>
    <p:extLst>
      <p:ext uri="{BB962C8B-B14F-4D97-AF65-F5344CB8AC3E}">
        <p14:creationId xmlns:p14="http://schemas.microsoft.com/office/powerpoint/2010/main" val="26558526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Elaine </a:t>
            </a:r>
            <a:r>
              <a:rPr lang="en-GB" dirty="0" err="1">
                <a:hlinkClick r:id="rId3"/>
              </a:rPr>
              <a:t>Casap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The person you want to share with must have a Power BI Licence if want to share securely</a:t>
            </a:r>
          </a:p>
        </p:txBody>
      </p:sp>
    </p:spTree>
    <p:extLst>
      <p:ext uri="{BB962C8B-B14F-4D97-AF65-F5344CB8AC3E}">
        <p14:creationId xmlns:p14="http://schemas.microsoft.com/office/powerpoint/2010/main" val="15035422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3766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2736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6616957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Miguel Á.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Padriñán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1373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2117099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the upsides of Power EM </a:t>
            </a:r>
            <a:r>
              <a:rPr lang="en-GB"/>
              <a:t>- SKUe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7466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easily allows an organisation to embed Power BI into SharePoint online and Microsoft teams.  - Fantastic for an organizational use of Office </a:t>
            </a:r>
          </a:p>
        </p:txBody>
      </p:sp>
    </p:spTree>
    <p:extLst>
      <p:ext uri="{BB962C8B-B14F-4D97-AF65-F5344CB8AC3E}">
        <p14:creationId xmlns:p14="http://schemas.microsoft.com/office/powerpoint/2010/main" val="31946842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chris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panas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Can share securely using Office 365 or Power BI Service IF the other user has </a:t>
            </a:r>
            <a:r>
              <a:rPr lang="en-GB" b="1" dirty="0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6939526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Photo by </a:t>
            </a:r>
            <a:r>
              <a:rPr lang="en-GB" dirty="0">
                <a:hlinkClick r:id="rId3"/>
              </a:rPr>
              <a:t>Ben White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share desktop files for free with anyone who has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71136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Nghia</a:t>
            </a:r>
            <a:r>
              <a:rPr lang="en-GB" dirty="0">
                <a:hlinkClick r:id="rId3"/>
              </a:rPr>
              <a:t> Le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1288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Monthly prices - </a:t>
            </a:r>
            <a:r>
              <a:rPr lang="en-GB" dirty="0">
                <a:hlinkClick r:id="rId3"/>
              </a:rPr>
              <a:t>https://jlsql.blog/2018/01/30/power-bi-embedded-sku-differences-and-cost-breakdowns/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https://whitepages.unlimitedviz.com/2017/09/understanding-the-power-bi-capacity-based-skus/</a:t>
            </a:r>
            <a:endParaRPr lang="en-GB" sz="11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/>
              <a:t>Also cannot get any larger than A3 </a:t>
            </a:r>
            <a:r>
              <a:rPr lang="en-GB" sz="1100" dirty="0" err="1"/>
              <a:t>sku</a:t>
            </a:r>
            <a:endParaRPr lang="en-GB" sz="11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9682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has be purchased via the Office 365 portal </a:t>
            </a:r>
          </a:p>
          <a:p>
            <a:r>
              <a:rPr lang="en-GB"/>
              <a:t>If not a volume licence customer can only purchase EM-3 SKU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2165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Cytonn</a:t>
            </a:r>
            <a:r>
              <a:rPr lang="en-GB">
                <a:hlinkClick r:id="rId3"/>
              </a:rPr>
              <a:t> Photography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You are required to sign up for a 12 month contract minimum</a:t>
            </a:r>
          </a:p>
        </p:txBody>
      </p:sp>
    </p:spTree>
    <p:extLst>
      <p:ext uri="{BB962C8B-B14F-4D97-AF65-F5344CB8AC3E}">
        <p14:creationId xmlns:p14="http://schemas.microsoft.com/office/powerpoint/2010/main" val="20954276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630219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Christina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Morillo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Primarily intended for ISV to integrate into their own systems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1849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payment model is quite simple its pay as you go.  </a:t>
            </a:r>
          </a:p>
        </p:txBody>
      </p:sp>
    </p:spTree>
    <p:extLst>
      <p:ext uri="{BB962C8B-B14F-4D97-AF65-F5344CB8AC3E}">
        <p14:creationId xmlns:p14="http://schemas.microsoft.com/office/powerpoint/2010/main" val="35824439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hlinkClick r:id="rId3" tooltip="https://austinrailnow.com/2013/12/05/memo-to-ccag-pause-study-or-include-lamar-sector/"/>
              </a:rPr>
              <a:t>This Photo</a:t>
            </a:r>
            <a:r>
              <a:rPr lang="en-GB" sz="1100"/>
              <a:t> by Unknown Author is licensed under </a:t>
            </a:r>
            <a:r>
              <a:rPr lang="en-GB" sz="1100">
                <a:hlinkClick r:id="rId4" tooltip="https://creativecommons.org/licenses/by/3.0/"/>
              </a:rPr>
              <a:t>CC BY</a:t>
            </a:r>
            <a:endParaRPr lang="en-GB" sz="1100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9584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Does anyone use power later at night?</a:t>
            </a:r>
          </a:p>
          <a:p>
            <a:r>
              <a:rPr lang="en-GB">
                <a:hlinkClick r:id="rId3"/>
              </a:rPr>
              <a:t>https://docs.microsoft.com/en-gb/power-bi/developer/embedded/azure-pbie-scale-capacity</a:t>
            </a:r>
            <a:endParaRPr lang="en-GB"/>
          </a:p>
          <a:p>
            <a:r>
              <a:rPr lang="en-GB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 scaling operation can take about a minute. During this time, the capacity will not be available. Embedded content may fail to load.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1773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33441612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the azure embedded SKU you cannot embed </a:t>
            </a:r>
            <a:r>
              <a:rPr lang="en-GB" b="1" dirty="0"/>
              <a:t>EASILY </a:t>
            </a:r>
            <a:r>
              <a:rPr lang="en-GB" dirty="0"/>
              <a:t>in to </a:t>
            </a:r>
            <a:r>
              <a:rPr lang="en-GB" dirty="0" err="1"/>
              <a:t>sharepoint</a:t>
            </a:r>
            <a:r>
              <a:rPr lang="en-GB" dirty="0"/>
              <a:t> on line or teams</a:t>
            </a:r>
          </a:p>
        </p:txBody>
      </p:sp>
    </p:spTree>
    <p:extLst>
      <p:ext uri="{BB962C8B-B14F-4D97-AF65-F5344CB8AC3E}">
        <p14:creationId xmlns:p14="http://schemas.microsoft.com/office/powerpoint/2010/main" val="312864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 u="none" strike="noStrike">
                <a:solidFill>
                  <a:srgbClr val="1A1A1A"/>
                </a:solidFill>
                <a:effectLst/>
                <a:latin typeface="-apple-system"/>
              </a:rPr>
              <a:t>Yet the licencing  model as someone who has worked for and with SMEs it has been deeply disappointing</a:t>
            </a:r>
            <a:endParaRPr lang="en-GB" b="0"/>
          </a:p>
        </p:txBody>
      </p:sp>
    </p:spTree>
    <p:extLst>
      <p:ext uri="{BB962C8B-B14F-4D97-AF65-F5344CB8AC3E}">
        <p14:creationId xmlns:p14="http://schemas.microsoft.com/office/powerpoint/2010/main" val="28259009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Mikael </a:t>
            </a:r>
            <a:r>
              <a:rPr lang="en-GB" dirty="0" err="1">
                <a:hlinkClick r:id="rId3"/>
              </a:rPr>
              <a:t>Seegen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713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https://www.bluegranite.com/blog/choosing-between-pbi-premium-or-embedded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4882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Flex Point Security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47565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2708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486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34510716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Free</a:t>
            </a:r>
          </a:p>
        </p:txBody>
      </p:sp>
    </p:spTree>
    <p:extLst>
      <p:ext uri="{BB962C8B-B14F-4D97-AF65-F5344CB8AC3E}">
        <p14:creationId xmlns:p14="http://schemas.microsoft.com/office/powerpoint/2010/main" val="16570653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319939649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Ivan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Larger model size 400GB compared to 100GB for PPU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Up to 48 refreshes a day</a:t>
            </a:r>
          </a:p>
        </p:txBody>
      </p:sp>
    </p:spTree>
    <p:extLst>
      <p:ext uri="{BB962C8B-B14F-4D97-AF65-F5344CB8AC3E}">
        <p14:creationId xmlns:p14="http://schemas.microsoft.com/office/powerpoint/2010/main" val="210839893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https://www.pexels.com/photo/earth-wallpaper-41953/</a:t>
            </a:r>
          </a:p>
          <a:p>
            <a:r>
              <a:rPr lang="en-GB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Multi-geo deployment management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73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1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25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466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3944926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13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940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46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499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790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1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86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5DB4ED54-5B5E-4A04-93D3-5772E3CE3818}" type="datetime1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82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4969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638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52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36052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0944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217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682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42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4EDE50D6-574B-40AF-946F-D52A04ADE379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9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</p:spPr>
        <p:txBody>
          <a:bodyPr/>
          <a:lstStyle/>
          <a:p>
            <a:fld id="{D82884F1-FFEA-405F-9602-3DCA865EDA4E}" type="datetime1">
              <a:rPr lang="en-US" smtClean="0"/>
              <a:t>7/11/2024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6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7E18DB4A-8810-4A10-AD5C-D5E2C667F5B3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9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2CED4963-E985-44C4-B8C4-FDD613B7C2F8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14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ED291B17-9318-49DB-B28B-6E5994AE9581}" type="datetime1">
              <a:rPr lang="en-US" smtClean="0"/>
              <a:t>7/11/2024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6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7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930" y="151926"/>
            <a:ext cx="2675229" cy="72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5200" y="-5443"/>
            <a:ext cx="8866800" cy="946800"/>
          </a:xfrm>
          <a:prstGeom prst="rect">
            <a:avLst/>
          </a:prstGeom>
          <a:solidFill>
            <a:srgbClr val="809EC2"/>
          </a:solidFill>
        </p:spPr>
        <p:txBody>
          <a:bodyPr anchor="ctr" anchorCtr="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96101DB-3C06-4CD9-BACA-5BDD07949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475" y="1635696"/>
            <a:ext cx="11322050" cy="48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07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53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3" r:id="rId2"/>
    <p:sldLayoutId id="2147483698" r:id="rId3"/>
    <p:sldLayoutId id="2147483694" r:id="rId4"/>
    <p:sldLayoutId id="2147483695" r:id="rId5"/>
    <p:sldLayoutId id="2147483696" r:id="rId6"/>
    <p:sldLayoutId id="2147483697" r:id="rId7"/>
    <p:sldLayoutId id="2147483699" r:id="rId8"/>
    <p:sldLayoutId id="2147483704" r:id="rId9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3154176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7" Type="http://schemas.openxmlformats.org/officeDocument/2006/relationships/image" Target="../media/image11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7" Type="http://schemas.openxmlformats.org/officeDocument/2006/relationships/image" Target="../media/image11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st_Armoured_Infantry_Brigade_(United_Kingdom)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3.0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1engineering.com/2-year-anniversary/" TargetMode="External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-sa/3.0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ggwash.org/view/33634/here-are-four-ways-to-make-parking-meters-on-the-national-mall-a-success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5" Type="http://schemas.openxmlformats.org/officeDocument/2006/relationships/hyperlink" Target="https://azure.microsoft.com/en-us/pricing/details/power-bi-embedded/" TargetMode="External"/><Relationship Id="rId4" Type="http://schemas.openxmlformats.org/officeDocument/2006/relationships/hyperlink" Target="https://austinrailnow.com/2013/12/05/memo-to-ccag-pause-study-or-include-lamar-sector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1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nnoknight.wordpress.com/page/2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-nd/3.0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bluegranite.com/blog/choosing-between-pbi-premium-or-embedded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sv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wondergressive.com/man-tries-to-commit-suicide-twice-on-the-way-to-work-ends-up-at-work-anyway/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109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4.svg"/><Relationship Id="rId4" Type="http://schemas.openxmlformats.org/officeDocument/2006/relationships/image" Target="../media/image15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8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8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8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8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8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8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8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8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8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sv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7.svg"/><Relationship Id="rId4" Type="http://schemas.openxmlformats.org/officeDocument/2006/relationships/image" Target="../media/image17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8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8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8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mall_and_medium-sized_enterprises" TargetMode="External"/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8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8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8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8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8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8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8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sv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mall_and_medium-sized_enterprises#United_Kingdom" TargetMode="External"/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sv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3.jpeg"/><Relationship Id="rId11" Type="http://schemas.openxmlformats.org/officeDocument/2006/relationships/image" Target="../media/image198.png"/><Relationship Id="rId5" Type="http://schemas.openxmlformats.org/officeDocument/2006/relationships/image" Target="../media/image192.jpe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sv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libreshot.com/vehicles/view-plane-window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80000hours.org/career-guide/communit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67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314" name="Picture 2" descr="Brundle Scalextric1">
            <a:extLst>
              <a:ext uri="{FF2B5EF4-FFF2-40B4-BE49-F238E27FC236}">
                <a16:creationId xmlns:a16="http://schemas.microsoft.com/office/drawing/2014/main" id="{E3F5A177-F847-4DC2-A9B6-086D71332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555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person, clothing, dark&#10;&#10;Description automatically generated">
            <a:extLst>
              <a:ext uri="{FF2B5EF4-FFF2-40B4-BE49-F238E27FC236}">
                <a16:creationId xmlns:a16="http://schemas.microsoft.com/office/drawing/2014/main" id="{7AEA1872-D9C3-42D6-9454-7C6803E9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65" y="501326"/>
            <a:ext cx="10799203" cy="58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4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B523F0-642F-405D-BEC3-C52F3380CBB3}"/>
              </a:ext>
            </a:extLst>
          </p:cNvPr>
          <p:cNvSpPr txBox="1"/>
          <p:nvPr/>
        </p:nvSpPr>
        <p:spPr>
          <a:xfrm>
            <a:off x="0" y="6488668"/>
            <a:ext cx="12193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https://docs.microsoft.com/en-us/power-bi/admin/service-premium-per-user-faq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1DA5E85-9C7B-4E4C-9DBB-BDA88C456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103456"/>
              </p:ext>
            </p:extLst>
          </p:nvPr>
        </p:nvGraphicFramePr>
        <p:xfrm>
          <a:off x="362686" y="1088998"/>
          <a:ext cx="11481985" cy="42714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6397">
                  <a:extLst>
                    <a:ext uri="{9D8B030D-6E8A-4147-A177-3AD203B41FA5}">
                      <a16:colId xmlns:a16="http://schemas.microsoft.com/office/drawing/2014/main" val="3257941927"/>
                    </a:ext>
                  </a:extLst>
                </a:gridCol>
                <a:gridCol w="2710359">
                  <a:extLst>
                    <a:ext uri="{9D8B030D-6E8A-4147-A177-3AD203B41FA5}">
                      <a16:colId xmlns:a16="http://schemas.microsoft.com/office/drawing/2014/main" val="239779228"/>
                    </a:ext>
                  </a:extLst>
                </a:gridCol>
                <a:gridCol w="1882435">
                  <a:extLst>
                    <a:ext uri="{9D8B030D-6E8A-4147-A177-3AD203B41FA5}">
                      <a16:colId xmlns:a16="http://schemas.microsoft.com/office/drawing/2014/main" val="659263260"/>
                    </a:ext>
                  </a:extLst>
                </a:gridCol>
                <a:gridCol w="2296397">
                  <a:extLst>
                    <a:ext uri="{9D8B030D-6E8A-4147-A177-3AD203B41FA5}">
                      <a16:colId xmlns:a16="http://schemas.microsoft.com/office/drawing/2014/main" val="612919881"/>
                    </a:ext>
                  </a:extLst>
                </a:gridCol>
                <a:gridCol w="2296397">
                  <a:extLst>
                    <a:ext uri="{9D8B030D-6E8A-4147-A177-3AD203B41FA5}">
                      <a16:colId xmlns:a16="http://schemas.microsoft.com/office/drawing/2014/main" val="536716740"/>
                    </a:ext>
                  </a:extLst>
                </a:gridCol>
              </a:tblGrid>
              <a:tr h="5165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Licence Type can view / access content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10345"/>
                  </a:ext>
                </a:extLst>
              </a:tr>
              <a:tr h="106325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Licence Type creating content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Premium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Premium Per Capacity user (no named licence)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205880"/>
                  </a:ext>
                </a:extLst>
              </a:tr>
              <a:tr h="897240">
                <a:tc rowSpan="3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Create content with this licence in a workspace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67167"/>
                  </a:ext>
                </a:extLst>
              </a:tr>
              <a:tr h="8972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Premium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977724"/>
                  </a:ext>
                </a:extLst>
              </a:tr>
              <a:tr h="8972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Premium Per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49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009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</a:t>
            </a:r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 account</a:t>
            </a: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A83A4-5AE6-55C6-BE8A-1AEDCE612C55}"/>
              </a:ext>
            </a:extLst>
          </p:cNvPr>
          <p:cNvGrpSpPr/>
          <p:nvPr/>
        </p:nvGrpSpPr>
        <p:grpSpPr>
          <a:xfrm>
            <a:off x="4293247" y="4892419"/>
            <a:ext cx="1131668" cy="1766917"/>
            <a:chOff x="435905" y="2805112"/>
            <a:chExt cx="1131668" cy="1766917"/>
          </a:xfrm>
        </p:grpSpPr>
        <p:pic>
          <p:nvPicPr>
            <p:cNvPr id="3" name="Graphic 3" descr="Man outline">
              <a:extLst>
                <a:ext uri="{FF2B5EF4-FFF2-40B4-BE49-F238E27FC236}">
                  <a16:creationId xmlns:a16="http://schemas.microsoft.com/office/drawing/2014/main" id="{3125D250-BCC1-F890-E8D2-04418297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2805112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1705D-6A85-D0CA-DF4E-56844229670A}"/>
                </a:ext>
              </a:extLst>
            </p:cNvPr>
            <p:cNvSpPr txBox="1"/>
            <p:nvPr/>
          </p:nvSpPr>
          <p:spPr>
            <a:xfrm>
              <a:off x="435905" y="3741032"/>
              <a:ext cx="1131668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2279956" y="2901566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dirty="0"/>
                <a:t>Free</a:t>
              </a:r>
              <a:endParaRPr lang="en-GB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5101CD-5577-592C-17DC-7EFC70ABA72A}"/>
              </a:ext>
            </a:extLst>
          </p:cNvPr>
          <p:cNvCxnSpPr>
            <a:cxnSpLocks/>
          </p:cNvCxnSpPr>
          <p:nvPr/>
        </p:nvCxnSpPr>
        <p:spPr>
          <a:xfrm flipV="1">
            <a:off x="4973803" y="2201637"/>
            <a:ext cx="1696936" cy="28900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134A5-BAA6-CBEE-0326-20236B9A0002}"/>
              </a:ext>
            </a:extLst>
          </p:cNvPr>
          <p:cNvGrpSpPr/>
          <p:nvPr/>
        </p:nvGrpSpPr>
        <p:grpSpPr>
          <a:xfrm>
            <a:off x="3226900" y="1003333"/>
            <a:ext cx="3493806" cy="2416635"/>
            <a:chOff x="1790600" y="1636178"/>
            <a:chExt cx="4011213" cy="22939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A10C9C-DFA3-B1FE-660E-5A65ABDE4CF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90600" y="1636178"/>
              <a:ext cx="4011213" cy="229392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No sign with solid fill">
              <a:extLst>
                <a:ext uri="{FF2B5EF4-FFF2-40B4-BE49-F238E27FC236}">
                  <a16:creationId xmlns:a16="http://schemas.microsoft.com/office/drawing/2014/main" id="{086E08B6-E0FA-920A-14EC-1639444BD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4178" y="2316436"/>
              <a:ext cx="1058016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91FE64C3-2059-38BD-8881-64705C50C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9093" y="33788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193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PPU</a:t>
            </a:r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 account</a:t>
            </a: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2279956" y="2901566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dirty="0"/>
                <a:t>Free</a:t>
              </a:r>
              <a:endParaRPr lang="en-GB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  <a:endPara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134A5-BAA6-CBEE-0326-20236B9A0002}"/>
              </a:ext>
            </a:extLst>
          </p:cNvPr>
          <p:cNvGrpSpPr/>
          <p:nvPr/>
        </p:nvGrpSpPr>
        <p:grpSpPr>
          <a:xfrm>
            <a:off x="3226900" y="1003333"/>
            <a:ext cx="3493806" cy="2416635"/>
            <a:chOff x="1790600" y="1636178"/>
            <a:chExt cx="4011213" cy="22939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A10C9C-DFA3-B1FE-660E-5A65ABDE4CF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90600" y="1636178"/>
              <a:ext cx="4011213" cy="229392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No sign with solid fill">
              <a:extLst>
                <a:ext uri="{FF2B5EF4-FFF2-40B4-BE49-F238E27FC236}">
                  <a16:creationId xmlns:a16="http://schemas.microsoft.com/office/drawing/2014/main" id="{086E08B6-E0FA-920A-14EC-1639444BD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4178" y="2316436"/>
              <a:ext cx="1058016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0F5AB8-8F0F-41AD-A795-9808B472F541}"/>
              </a:ext>
            </a:extLst>
          </p:cNvPr>
          <p:cNvGrpSpPr/>
          <p:nvPr/>
        </p:nvGrpSpPr>
        <p:grpSpPr>
          <a:xfrm>
            <a:off x="4379208" y="2201637"/>
            <a:ext cx="2291531" cy="4457222"/>
            <a:chOff x="4379208" y="2201637"/>
            <a:chExt cx="2291531" cy="44572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1A83A4-5AE6-55C6-BE8A-1AEDCE612C55}"/>
                </a:ext>
              </a:extLst>
            </p:cNvPr>
            <p:cNvGrpSpPr/>
            <p:nvPr/>
          </p:nvGrpSpPr>
          <p:grpSpPr>
            <a:xfrm>
              <a:off x="4379208" y="4891942"/>
              <a:ext cx="1131668" cy="1766917"/>
              <a:chOff x="435905" y="2805112"/>
              <a:chExt cx="1131668" cy="1766917"/>
            </a:xfrm>
          </p:grpSpPr>
          <p:pic>
            <p:nvPicPr>
              <p:cNvPr id="3" name="Graphic 3" descr="Man outline">
                <a:extLst>
                  <a:ext uri="{FF2B5EF4-FFF2-40B4-BE49-F238E27FC236}">
                    <a16:creationId xmlns:a16="http://schemas.microsoft.com/office/drawing/2014/main" id="{3125D250-BCC1-F890-E8D2-044182978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6972" y="280511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A1705D-6A85-D0CA-DF4E-56844229670A}"/>
                  </a:ext>
                </a:extLst>
              </p:cNvPr>
              <p:cNvSpPr txBox="1"/>
              <p:nvPr/>
            </p:nvSpPr>
            <p:spPr>
              <a:xfrm>
                <a:off x="435905" y="3741032"/>
                <a:ext cx="1131668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GB" sz="48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5101CD-5577-592C-17DC-7EFC70ABA72A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4937475" y="2201637"/>
              <a:ext cx="1733264" cy="26903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No sign with solid fill">
              <a:extLst>
                <a:ext uri="{FF2B5EF4-FFF2-40B4-BE49-F238E27FC236}">
                  <a16:creationId xmlns:a16="http://schemas.microsoft.com/office/drawing/2014/main" id="{A246C52C-FC4F-42EB-97FB-356E2969A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13410" y="3065132"/>
              <a:ext cx="921542" cy="963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69393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DA6C1A-DDEB-4334-AE8D-AE272E202D95}"/>
              </a:ext>
            </a:extLst>
          </p:cNvPr>
          <p:cNvSpPr/>
          <p:nvPr/>
        </p:nvSpPr>
        <p:spPr>
          <a:xfrm>
            <a:off x="3367148" y="197346"/>
            <a:ext cx="8802859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Oi’ beardy</a:t>
            </a:r>
          </a:p>
          <a:p>
            <a:pPr algn="ctr"/>
            <a:r>
              <a:rPr lang="en-US" sz="13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What is it good for?</a:t>
            </a:r>
            <a:endParaRPr lang="en-US" sz="13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73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955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6" b="15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243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necklace&#10;&#10;Description automatically generated">
            <a:extLst>
              <a:ext uri="{FF2B5EF4-FFF2-40B4-BE49-F238E27FC236}">
                <a16:creationId xmlns:a16="http://schemas.microsoft.com/office/drawing/2014/main" id="{15715A77-6CEA-4505-AE66-B80ECF915B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6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4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B051F24-88B8-4F14-9CF9-CFD673487A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75730" y="643467"/>
            <a:ext cx="6440539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888A7-E5F8-40EB-A0DB-BD8A43FC7FA5}"/>
              </a:ext>
            </a:extLst>
          </p:cNvPr>
          <p:cNvSpPr txBox="1"/>
          <p:nvPr/>
        </p:nvSpPr>
        <p:spPr>
          <a:xfrm>
            <a:off x="6606873" y="6014478"/>
            <a:ext cx="270939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en.wikipedia.org/wiki/1st_Armoured_Infantry_Brigade_(United_Kingdom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516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Email - Office 365 | Information Technology Services ...">
            <a:extLst>
              <a:ext uri="{FF2B5EF4-FFF2-40B4-BE49-F238E27FC236}">
                <a16:creationId xmlns:a16="http://schemas.microsoft.com/office/drawing/2014/main" id="{2DE75F16-A7A9-4035-B02B-37D99B89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534" y="604757"/>
            <a:ext cx="7498616" cy="579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4062D4-3725-4854-8CCC-C13A9CC6884C}"/>
              </a:ext>
            </a:extLst>
          </p:cNvPr>
          <p:cNvSpPr/>
          <p:nvPr/>
        </p:nvSpPr>
        <p:spPr>
          <a:xfrm>
            <a:off x="8168442" y="2003854"/>
            <a:ext cx="3703319" cy="2085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EM- SKU</a:t>
            </a:r>
            <a:endParaRPr lang="en-US" sz="7200" cap="all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32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gun&#10;&#10;Description automatically generated">
            <a:extLst>
              <a:ext uri="{FF2B5EF4-FFF2-40B4-BE49-F238E27FC236}">
                <a16:creationId xmlns:a16="http://schemas.microsoft.com/office/drawing/2014/main" id="{22D9BF77-C3A1-4671-8A82-9E900CABCE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58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45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Online Look &amp; Feel Settings - Modern Navigation ...">
            <a:extLst>
              <a:ext uri="{FF2B5EF4-FFF2-40B4-BE49-F238E27FC236}">
                <a16:creationId xmlns:a16="http://schemas.microsoft.com/office/drawing/2014/main" id="{7132C554-6CB2-4D34-8A17-B751B96E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5260" y="0"/>
            <a:ext cx="8970030" cy="32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Teams is Now Free. Here’s Why That’s Great News.">
            <a:extLst>
              <a:ext uri="{FF2B5EF4-FFF2-40B4-BE49-F238E27FC236}">
                <a16:creationId xmlns:a16="http://schemas.microsoft.com/office/drawing/2014/main" id="{BC74A8C4-7263-47B1-AF5C-FA5BDBA2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313" y="4324350"/>
            <a:ext cx="103219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Power BI - YouTube">
            <a:extLst>
              <a:ext uri="{FF2B5EF4-FFF2-40B4-BE49-F238E27FC236}">
                <a16:creationId xmlns:a16="http://schemas.microsoft.com/office/drawing/2014/main" id="{C219547D-9E2D-4D98-84B6-2FE8DDB33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151" y="2476499"/>
            <a:ext cx="254824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581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A3E36-56E9-46C4-A70F-AE65E034ED8E}"/>
              </a:ext>
            </a:extLst>
          </p:cNvPr>
          <p:cNvSpPr/>
          <p:nvPr/>
        </p:nvSpPr>
        <p:spPr>
          <a:xfrm>
            <a:off x="-9505" y="5495062"/>
            <a:ext cx="12191980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Within an organization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(Office 365 tenant)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05758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387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E00A558C-3ED1-42DB-B668-1BB643768A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BDB66646-A262-4C7E-A4B3-B016FDE0A419}"/>
              </a:ext>
            </a:extLst>
          </p:cNvPr>
          <p:cNvSpPr/>
          <p:nvPr/>
        </p:nvSpPr>
        <p:spPr>
          <a:xfrm>
            <a:off x="2286001" y="21"/>
            <a:ext cx="7058024" cy="685797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4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40AD36-BD7D-4E3E-A691-470F659DD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771269"/>
              </p:ext>
            </p:extLst>
          </p:nvPr>
        </p:nvGraphicFramePr>
        <p:xfrm>
          <a:off x="477012" y="480060"/>
          <a:ext cx="11237975" cy="395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897">
                  <a:extLst>
                    <a:ext uri="{9D8B030D-6E8A-4147-A177-3AD203B41FA5}">
                      <a16:colId xmlns:a16="http://schemas.microsoft.com/office/drawing/2014/main" val="500493816"/>
                    </a:ext>
                  </a:extLst>
                </a:gridCol>
                <a:gridCol w="1877318">
                  <a:extLst>
                    <a:ext uri="{9D8B030D-6E8A-4147-A177-3AD203B41FA5}">
                      <a16:colId xmlns:a16="http://schemas.microsoft.com/office/drawing/2014/main" val="25241956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26495706"/>
                    </a:ext>
                  </a:extLst>
                </a:gridCol>
                <a:gridCol w="1700197">
                  <a:extLst>
                    <a:ext uri="{9D8B030D-6E8A-4147-A177-3AD203B41FA5}">
                      <a16:colId xmlns:a16="http://schemas.microsoft.com/office/drawing/2014/main" val="2312714990"/>
                    </a:ext>
                  </a:extLst>
                </a:gridCol>
                <a:gridCol w="1696997">
                  <a:extLst>
                    <a:ext uri="{9D8B030D-6E8A-4147-A177-3AD203B41FA5}">
                      <a16:colId xmlns:a16="http://schemas.microsoft.com/office/drawing/2014/main" val="3118750902"/>
                    </a:ext>
                  </a:extLst>
                </a:gridCol>
                <a:gridCol w="1618844">
                  <a:extLst>
                    <a:ext uri="{9D8B030D-6E8A-4147-A177-3AD203B41FA5}">
                      <a16:colId xmlns:a16="http://schemas.microsoft.com/office/drawing/2014/main" val="3583175726"/>
                    </a:ext>
                  </a:extLst>
                </a:gridCol>
                <a:gridCol w="1641172">
                  <a:extLst>
                    <a:ext uri="{9D8B030D-6E8A-4147-A177-3AD203B41FA5}">
                      <a16:colId xmlns:a16="http://schemas.microsoft.com/office/drawing/2014/main" val="955554900"/>
                    </a:ext>
                  </a:extLst>
                </a:gridCol>
              </a:tblGrid>
              <a:tr h="1036337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Dedicated</a:t>
                      </a:r>
                      <a:br>
                        <a:rPr lang="en-GB" sz="2000"/>
                      </a:br>
                      <a:r>
                        <a:rPr lang="en-GB" sz="2000"/>
                        <a:t>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Cost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Annual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69025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EM1</a:t>
                      </a:r>
                      <a:r>
                        <a:rPr lang="en-GB" sz="3600" b="1" i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1-300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Approx. £470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£5.6k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08653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EM2</a:t>
                      </a:r>
                      <a:r>
                        <a:rPr lang="en-GB" sz="3600" b="1" i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301-600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Approx. £935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£11.2k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37360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601-1200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£1,881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£22.5k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049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C5ABE27-451D-4C84-8BB9-F38A11FF741A}"/>
              </a:ext>
            </a:extLst>
          </p:cNvPr>
          <p:cNvSpPr/>
          <p:nvPr/>
        </p:nvSpPr>
        <p:spPr>
          <a:xfrm>
            <a:off x="477012" y="4759300"/>
            <a:ext cx="11243474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0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en-US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Thes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products are only available to volume license customers only, contact Microsoft to confirm pricing only shown for guidance.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411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What is Office 365? - Office 365 Consultants in London and ...">
            <a:extLst>
              <a:ext uri="{FF2B5EF4-FFF2-40B4-BE49-F238E27FC236}">
                <a16:creationId xmlns:a16="http://schemas.microsoft.com/office/drawing/2014/main" id="{E7288F23-2FCA-4A8B-B7B2-777325DB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057149"/>
            <a:ext cx="10905066" cy="4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5D53F78-2859-46C6-B6F8-1AF70DCC820C}"/>
              </a:ext>
            </a:extLst>
          </p:cNvPr>
          <p:cNvSpPr/>
          <p:nvPr/>
        </p:nvSpPr>
        <p:spPr>
          <a:xfrm rot="10800000">
            <a:off x="4977194" y="4569396"/>
            <a:ext cx="2047875" cy="82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3177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07E2464-C80C-4489-97E9-BB079B8914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19FA28-26FB-4F3A-8667-3B89CC0F0EC1}"/>
              </a:ext>
            </a:extLst>
          </p:cNvPr>
          <p:cNvSpPr/>
          <p:nvPr/>
        </p:nvSpPr>
        <p:spPr>
          <a:xfrm>
            <a:off x="0" y="5934660"/>
            <a:ext cx="121919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12-month contract</a:t>
            </a:r>
          </a:p>
        </p:txBody>
      </p:sp>
    </p:spTree>
    <p:extLst>
      <p:ext uri="{BB962C8B-B14F-4D97-AF65-F5344CB8AC3E}">
        <p14:creationId xmlns:p14="http://schemas.microsoft.com/office/powerpoint/2010/main" val="38278896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3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ake, object, table, chocolate&#10;&#10;Description automatically generated">
            <a:extLst>
              <a:ext uri="{FF2B5EF4-FFF2-40B4-BE49-F238E27FC236}">
                <a16:creationId xmlns:a16="http://schemas.microsoft.com/office/drawing/2014/main" id="{5FBEE45D-A833-426F-A2EC-3AB68C952F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7574" y="643467"/>
            <a:ext cx="4456852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FCFC6-5858-4EAD-A0FA-C8B8E7CA69E1}"/>
              </a:ext>
            </a:extLst>
          </p:cNvPr>
          <p:cNvSpPr txBox="1"/>
          <p:nvPr/>
        </p:nvSpPr>
        <p:spPr>
          <a:xfrm>
            <a:off x="5454731" y="6014478"/>
            <a:ext cx="28696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www.v1engineering.com/2-year-anniversar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542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A7D9D725-25D6-4586-9EF0-39623C11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38430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71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kite, flying, person&#10;&#10;Description automatically generated">
            <a:extLst>
              <a:ext uri="{FF2B5EF4-FFF2-40B4-BE49-F238E27FC236}">
                <a16:creationId xmlns:a16="http://schemas.microsoft.com/office/drawing/2014/main" id="{66D3D121-C483-4582-AA86-33913B98AC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995" y="0"/>
            <a:ext cx="5046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07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indoor, computer, computer&#10;&#10;Description automatically generated">
            <a:extLst>
              <a:ext uri="{FF2B5EF4-FFF2-40B4-BE49-F238E27FC236}">
                <a16:creationId xmlns:a16="http://schemas.microsoft.com/office/drawing/2014/main" id="{A55424F3-6BEA-461D-8759-5BCB138170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248" y="0"/>
            <a:ext cx="10273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26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road, grass, sitting&#10;&#10;Description automatically generated">
            <a:extLst>
              <a:ext uri="{FF2B5EF4-FFF2-40B4-BE49-F238E27FC236}">
                <a16:creationId xmlns:a16="http://schemas.microsoft.com/office/drawing/2014/main" id="{36D55B6A-FC09-4347-8CBF-9942116FB4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4198" y="0"/>
            <a:ext cx="10743603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74E64D-9051-4973-BBC7-362DA95CF13F}"/>
              </a:ext>
            </a:extLst>
          </p:cNvPr>
          <p:cNvSpPr txBox="1"/>
          <p:nvPr/>
        </p:nvSpPr>
        <p:spPr>
          <a:xfrm>
            <a:off x="724198" y="6858000"/>
            <a:ext cx="10743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ggwash.org/view/33634/here-are-four-ways-to-make-parking-meters-on-the-national-mall-a-success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8693703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1EF10E-8E34-4248-9ED5-2FD3606B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6075" y="673100"/>
            <a:ext cx="5080000" cy="375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F9971-451E-4EE9-AB02-565A9308467D}"/>
              </a:ext>
            </a:extLst>
          </p:cNvPr>
          <p:cNvSpPr/>
          <p:nvPr/>
        </p:nvSpPr>
        <p:spPr>
          <a:xfrm>
            <a:off x="6283604" y="1829425"/>
            <a:ext cx="417774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8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£0.00</a:t>
            </a:r>
            <a:endParaRPr 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9CAD4-108F-44B6-B6BA-C94CD493C2EB}"/>
              </a:ext>
            </a:extLst>
          </p:cNvPr>
          <p:cNvSpPr txBox="1"/>
          <p:nvPr/>
        </p:nvSpPr>
        <p:spPr>
          <a:xfrm>
            <a:off x="0" y="638243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https://azure.microsoft.com/en-us/pricing/details/power-bi-embedded/</a:t>
            </a:r>
            <a:endParaRPr lang="en-GB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FDA8A-614C-4C43-96D0-DBC50E07E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762" y="5102567"/>
            <a:ext cx="5790476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118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Down 1">
            <a:extLst>
              <a:ext uri="{FF2B5EF4-FFF2-40B4-BE49-F238E27FC236}">
                <a16:creationId xmlns:a16="http://schemas.microsoft.com/office/drawing/2014/main" id="{C13AD832-78CF-4F9A-BDE7-BD5D464A1091}"/>
              </a:ext>
            </a:extLst>
          </p:cNvPr>
          <p:cNvSpPr/>
          <p:nvPr/>
        </p:nvSpPr>
        <p:spPr>
          <a:xfrm rot="10800000">
            <a:off x="1600200" y="561973"/>
            <a:ext cx="2200274" cy="4914902"/>
          </a:xfrm>
          <a:prstGeom prst="downArrow">
            <a:avLst>
              <a:gd name="adj1" fmla="val 259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552116A-D029-417A-B7DE-EABC985C04F3}"/>
              </a:ext>
            </a:extLst>
          </p:cNvPr>
          <p:cNvSpPr/>
          <p:nvPr/>
        </p:nvSpPr>
        <p:spPr>
          <a:xfrm>
            <a:off x="8458203" y="561972"/>
            <a:ext cx="2200274" cy="4914903"/>
          </a:xfrm>
          <a:prstGeom prst="downArrow">
            <a:avLst>
              <a:gd name="adj1" fmla="val 259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E0B428-2249-478E-809A-B214635D1F2E}"/>
              </a:ext>
            </a:extLst>
          </p:cNvPr>
          <p:cNvSpPr/>
          <p:nvPr/>
        </p:nvSpPr>
        <p:spPr>
          <a:xfrm>
            <a:off x="1103762" y="5748635"/>
            <a:ext cx="2993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Scale 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EFEBD0-1959-4D2F-B602-B93B3B527D2A}"/>
              </a:ext>
            </a:extLst>
          </p:cNvPr>
          <p:cNvSpPr/>
          <p:nvPr/>
        </p:nvSpPr>
        <p:spPr>
          <a:xfrm>
            <a:off x="7422967" y="5767685"/>
            <a:ext cx="4108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Scale Down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51D5F-4F08-4BE6-8D1A-07E0EB4FCA7F}"/>
              </a:ext>
            </a:extLst>
          </p:cNvPr>
          <p:cNvSpPr/>
          <p:nvPr/>
        </p:nvSpPr>
        <p:spPr>
          <a:xfrm>
            <a:off x="3733798" y="-224028"/>
            <a:ext cx="1828801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£</a:t>
            </a:r>
            <a:endParaRPr lang="en-US" sz="166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3" name="Graphic 12" descr="Full battery">
            <a:extLst>
              <a:ext uri="{FF2B5EF4-FFF2-40B4-BE49-F238E27FC236}">
                <a16:creationId xmlns:a16="http://schemas.microsoft.com/office/drawing/2014/main" id="{599B06CB-5E02-4121-BEC6-2F319517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62" y="0"/>
            <a:ext cx="1828800" cy="1828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FA7D85-F1B6-45DB-BD21-A8F288600203}"/>
              </a:ext>
            </a:extLst>
          </p:cNvPr>
          <p:cNvSpPr/>
          <p:nvPr/>
        </p:nvSpPr>
        <p:spPr>
          <a:xfrm>
            <a:off x="10144124" y="5169278"/>
            <a:ext cx="11833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£</a:t>
            </a:r>
            <a:endParaRPr lang="en-US" sz="32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7" name="Graphic 16" descr="Full battery">
            <a:extLst>
              <a:ext uri="{FF2B5EF4-FFF2-40B4-BE49-F238E27FC236}">
                <a16:creationId xmlns:a16="http://schemas.microsoft.com/office/drawing/2014/main" id="{FB0B6F7C-7F8A-4A85-9657-B54202FDEF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6" y="5119503"/>
            <a:ext cx="600557" cy="6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354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02172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244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0EABE0-7028-4500-BC03-ADA1E80C8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09181"/>
              </p:ext>
            </p:extLst>
          </p:nvPr>
        </p:nvGraphicFramePr>
        <p:xfrm>
          <a:off x="477012" y="480060"/>
          <a:ext cx="11237977" cy="5920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019">
                  <a:extLst>
                    <a:ext uri="{9D8B030D-6E8A-4147-A177-3AD203B41FA5}">
                      <a16:colId xmlns:a16="http://schemas.microsoft.com/office/drawing/2014/main" val="133904255"/>
                    </a:ext>
                  </a:extLst>
                </a:gridCol>
                <a:gridCol w="2501489">
                  <a:extLst>
                    <a:ext uri="{9D8B030D-6E8A-4147-A177-3AD203B41FA5}">
                      <a16:colId xmlns:a16="http://schemas.microsoft.com/office/drawing/2014/main" val="364249421"/>
                    </a:ext>
                  </a:extLst>
                </a:gridCol>
                <a:gridCol w="1363687">
                  <a:extLst>
                    <a:ext uri="{9D8B030D-6E8A-4147-A177-3AD203B41FA5}">
                      <a16:colId xmlns:a16="http://schemas.microsoft.com/office/drawing/2014/main" val="1963679846"/>
                    </a:ext>
                  </a:extLst>
                </a:gridCol>
                <a:gridCol w="1655906">
                  <a:extLst>
                    <a:ext uri="{9D8B030D-6E8A-4147-A177-3AD203B41FA5}">
                      <a16:colId xmlns:a16="http://schemas.microsoft.com/office/drawing/2014/main" val="2530956506"/>
                    </a:ext>
                  </a:extLst>
                </a:gridCol>
                <a:gridCol w="2579875">
                  <a:extLst>
                    <a:ext uri="{9D8B030D-6E8A-4147-A177-3AD203B41FA5}">
                      <a16:colId xmlns:a16="http://schemas.microsoft.com/office/drawing/2014/main" val="2644930426"/>
                    </a:ext>
                  </a:extLst>
                </a:gridCol>
                <a:gridCol w="1873001">
                  <a:extLst>
                    <a:ext uri="{9D8B030D-6E8A-4147-A177-3AD203B41FA5}">
                      <a16:colId xmlns:a16="http://schemas.microsoft.com/office/drawing/2014/main" val="3188422596"/>
                    </a:ext>
                  </a:extLst>
                </a:gridCol>
              </a:tblGrid>
              <a:tr h="978125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Dedicated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Cost per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882904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1-300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£0.7514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03638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301-600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£1.4967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25055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601-1,200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£2.993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250157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1,201-2,400</a:t>
                      </a:r>
                      <a:endParaRPr lang="en-GB" sz="3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£6.0046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67375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2,401-4,800</a:t>
                      </a:r>
                      <a:endParaRPr lang="en-GB" sz="32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£12.0152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553857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4,801-9,600</a:t>
                      </a:r>
                      <a:endParaRPr lang="en-GB" sz="32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£24.0367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266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8191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Online Look &amp; Feel Settings - Modern Navigation ...">
            <a:extLst>
              <a:ext uri="{FF2B5EF4-FFF2-40B4-BE49-F238E27FC236}">
                <a16:creationId xmlns:a16="http://schemas.microsoft.com/office/drawing/2014/main" id="{7132C554-6CB2-4D34-8A17-B751B96E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5260" y="0"/>
            <a:ext cx="8970030" cy="32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Teams is Now Free. Here’s Why That’s Great News.">
            <a:extLst>
              <a:ext uri="{FF2B5EF4-FFF2-40B4-BE49-F238E27FC236}">
                <a16:creationId xmlns:a16="http://schemas.microsoft.com/office/drawing/2014/main" id="{BC74A8C4-7263-47B1-AF5C-FA5BDBA2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313" y="4324350"/>
            <a:ext cx="103219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Power BI - YouTube">
            <a:extLst>
              <a:ext uri="{FF2B5EF4-FFF2-40B4-BE49-F238E27FC236}">
                <a16:creationId xmlns:a16="http://schemas.microsoft.com/office/drawing/2014/main" id="{C219547D-9E2D-4D98-84B6-2FE8DDB33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151" y="2476499"/>
            <a:ext cx="254824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4856E24C-A641-471B-990D-BAE892EC1497}"/>
              </a:ext>
            </a:extLst>
          </p:cNvPr>
          <p:cNvSpPr/>
          <p:nvPr/>
        </p:nvSpPr>
        <p:spPr>
          <a:xfrm>
            <a:off x="2286001" y="21"/>
            <a:ext cx="7058024" cy="6857979"/>
          </a:xfrm>
          <a:prstGeom prst="noSmoking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9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EE4C7F9B-6D49-4CE6-A342-8EA50211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8717" y="231775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FB71C3-4902-4245-BC8E-A80D354411C5}"/>
              </a:ext>
            </a:extLst>
          </p:cNvPr>
          <p:cNvSpPr/>
          <p:nvPr/>
        </p:nvSpPr>
        <p:spPr>
          <a:xfrm>
            <a:off x="147697" y="547985"/>
            <a:ext cx="11610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only purchase via Azure Portal</a:t>
            </a:r>
          </a:p>
        </p:txBody>
      </p:sp>
    </p:spTree>
    <p:extLst>
      <p:ext uri="{BB962C8B-B14F-4D97-AF65-F5344CB8AC3E}">
        <p14:creationId xmlns:p14="http://schemas.microsoft.com/office/powerpoint/2010/main" val="41883704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, sign, outdoor, yellow&#10;&#10;Description automatically generated">
            <a:extLst>
              <a:ext uri="{FF2B5EF4-FFF2-40B4-BE49-F238E27FC236}">
                <a16:creationId xmlns:a16="http://schemas.microsoft.com/office/drawing/2014/main" id="{0127D8C1-ABD3-45DE-9ED1-472F0802F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3" b="81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9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person, indoor, table, sitting&#10;&#10;Description automatically generated">
            <a:extLst>
              <a:ext uri="{FF2B5EF4-FFF2-40B4-BE49-F238E27FC236}">
                <a16:creationId xmlns:a16="http://schemas.microsoft.com/office/drawing/2014/main" id="{7294D441-0462-42D0-BFC2-8093EA553A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55C5C-FD55-4FC0-AE22-FADEF0393F23}"/>
              </a:ext>
            </a:extLst>
          </p:cNvPr>
          <p:cNvSpPr txBox="1"/>
          <p:nvPr/>
        </p:nvSpPr>
        <p:spPr>
          <a:xfrm>
            <a:off x="9311083" y="6657945"/>
            <a:ext cx="28809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mennoknight.wordpress.com/page/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075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 BI Embedded A">
            <a:extLst>
              <a:ext uri="{FF2B5EF4-FFF2-40B4-BE49-F238E27FC236}">
                <a16:creationId xmlns:a16="http://schemas.microsoft.com/office/drawing/2014/main" id="{4FFF1B0C-B8E2-4915-A8D6-60DF07EA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28" y="1474763"/>
            <a:ext cx="8970741" cy="390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1305F-5F3E-4A1D-97C9-805A7F4C4987}"/>
              </a:ext>
            </a:extLst>
          </p:cNvPr>
          <p:cNvSpPr txBox="1"/>
          <p:nvPr/>
        </p:nvSpPr>
        <p:spPr>
          <a:xfrm>
            <a:off x="4337639" y="176981"/>
            <a:ext cx="35167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 "App owns data"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D1099-9D17-4E73-8C0C-CCB0CF92E10C}"/>
              </a:ext>
            </a:extLst>
          </p:cNvPr>
          <p:cNvSpPr txBox="1"/>
          <p:nvPr/>
        </p:nvSpPr>
        <p:spPr>
          <a:xfrm>
            <a:off x="0" y="649635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effectLst/>
                <a:latin typeface="-apple-system"/>
                <a:hlinkClick r:id="rId4"/>
              </a:rPr>
              <a:t>https://www.bluegranite.com/blog/choosing-between-pbi-premium-or-embedded</a:t>
            </a:r>
            <a:endParaRPr lang="en-GB" b="0" i="0" u="none" strike="noStrike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934029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outdoor, floor, yellow&#10;&#10;Description automatically generated">
            <a:extLst>
              <a:ext uri="{FF2B5EF4-FFF2-40B4-BE49-F238E27FC236}">
                <a16:creationId xmlns:a16="http://schemas.microsoft.com/office/drawing/2014/main" id="{280A3DDB-1A28-55A3-A29B-7FA074DBA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825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DA6C1A-DDEB-4334-AE8D-AE272E202D95}"/>
              </a:ext>
            </a:extLst>
          </p:cNvPr>
          <p:cNvSpPr/>
          <p:nvPr/>
        </p:nvSpPr>
        <p:spPr>
          <a:xfrm>
            <a:off x="3367148" y="197346"/>
            <a:ext cx="8802859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Oi’ beardy</a:t>
            </a:r>
          </a:p>
          <a:p>
            <a:pPr algn="ctr"/>
            <a:r>
              <a:rPr lang="en-US" sz="13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What is it good for?</a:t>
            </a:r>
            <a:endParaRPr lang="en-US" sz="13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030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6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6" b="15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844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809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7756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Premium</a:t>
            </a:r>
            <a:endParaRPr lang="en-GB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A83A4-5AE6-55C6-BE8A-1AEDCE612C55}"/>
              </a:ext>
            </a:extLst>
          </p:cNvPr>
          <p:cNvGrpSpPr/>
          <p:nvPr/>
        </p:nvGrpSpPr>
        <p:grpSpPr>
          <a:xfrm>
            <a:off x="2161466" y="2300911"/>
            <a:ext cx="1131668" cy="1766917"/>
            <a:chOff x="435905" y="2805112"/>
            <a:chExt cx="1131668" cy="1766917"/>
          </a:xfrm>
        </p:grpSpPr>
        <p:pic>
          <p:nvPicPr>
            <p:cNvPr id="3" name="Graphic 3" descr="Man outline">
              <a:extLst>
                <a:ext uri="{FF2B5EF4-FFF2-40B4-BE49-F238E27FC236}">
                  <a16:creationId xmlns:a16="http://schemas.microsoft.com/office/drawing/2014/main" id="{3125D250-BCC1-F890-E8D2-04418297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2805112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1705D-6A85-D0CA-DF4E-56844229670A}"/>
                </a:ext>
              </a:extLst>
            </p:cNvPr>
            <p:cNvSpPr txBox="1"/>
            <p:nvPr/>
          </p:nvSpPr>
          <p:spPr>
            <a:xfrm>
              <a:off x="435905" y="3741032"/>
              <a:ext cx="1131668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1984485" y="4223770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</a:rPr>
                <a:t>Free</a:t>
              </a:r>
              <a:endParaRPr lang="en-GB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5101CD-5577-592C-17DC-7EFC70ABA72A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 flipV="1">
            <a:off x="3176933" y="1262630"/>
            <a:ext cx="3493806" cy="14954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A10C9C-DFA3-B1FE-660E-5A65ABDE4CF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176933" y="2300911"/>
            <a:ext cx="3493806" cy="241663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91FE64C3-2059-38BD-8881-64705C50C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6636" y="1489607"/>
            <a:ext cx="914400" cy="91440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10B4AEB1-90CD-0238-7822-7DE6EF00D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0925" y="27796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58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truck, sky, transport&#10;&#10;Description automatically generated">
            <a:extLst>
              <a:ext uri="{FF2B5EF4-FFF2-40B4-BE49-F238E27FC236}">
                <a16:creationId xmlns:a16="http://schemas.microsoft.com/office/drawing/2014/main" id="{B7520458-B6EC-43C3-98E0-7A81EE0A8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919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alling SSRS Reports in SSIS (Export / Email) | ZappySys Blog">
            <a:extLst>
              <a:ext uri="{FF2B5EF4-FFF2-40B4-BE49-F238E27FC236}">
                <a16:creationId xmlns:a16="http://schemas.microsoft.com/office/drawing/2014/main" id="{F7543518-9276-4618-ADA3-68ADD3DF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660604"/>
            <a:ext cx="3517119" cy="35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What Does XMLA Endpoints Mean for Power BI and How to Test ...">
            <a:extLst>
              <a:ext uri="{FF2B5EF4-FFF2-40B4-BE49-F238E27FC236}">
                <a16:creationId xmlns:a16="http://schemas.microsoft.com/office/drawing/2014/main" id="{FD29E396-BC07-4250-BEC6-1B0307DB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2173553"/>
            <a:ext cx="3537345" cy="25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i Icon - Coloring Picture for kids | 子供のぬりえHD品質">
            <a:extLst>
              <a:ext uri="{FF2B5EF4-FFF2-40B4-BE49-F238E27FC236}">
                <a16:creationId xmlns:a16="http://schemas.microsoft.com/office/drawing/2014/main" id="{356F3A3C-F1C0-4C41-8F86-2A3677F8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8971" y="1667368"/>
            <a:ext cx="3517120" cy="35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4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erson, photo, front&#10;&#10;Description automatically generated">
            <a:extLst>
              <a:ext uri="{FF2B5EF4-FFF2-40B4-BE49-F238E27FC236}">
                <a16:creationId xmlns:a16="http://schemas.microsoft.com/office/drawing/2014/main" id="{A3C71C29-FAF4-45AB-941B-20DA591CA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69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DE917-6631-4ED8-9A3E-4A7D6D89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30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ky, grass, outdoor, sunset&#10;&#10;Description automatically generated">
            <a:extLst>
              <a:ext uri="{FF2B5EF4-FFF2-40B4-BE49-F238E27FC236}">
                <a16:creationId xmlns:a16="http://schemas.microsoft.com/office/drawing/2014/main" id="{65121219-932D-4E5B-A8A1-012F1C0EB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09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ring on a keyboard&#10;&#10;Description automatically generated with medium confidence">
            <a:extLst>
              <a:ext uri="{FF2B5EF4-FFF2-40B4-BE49-F238E27FC236}">
                <a16:creationId xmlns:a16="http://schemas.microsoft.com/office/drawing/2014/main" id="{6184AD56-959F-4FD5-9D7E-6CF8D39DF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36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0C97E5C-C165-417B-BBDE-6701E226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5D0E1C6-221C-4835-B0D4-24184F6B6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2D7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8F2782-0AD1-4AB6-BBB8-3BA1BB41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wer BI Data Security – Power BI Report Server | Data on ...">
            <a:extLst>
              <a:ext uri="{FF2B5EF4-FFF2-40B4-BE49-F238E27FC236}">
                <a16:creationId xmlns:a16="http://schemas.microsoft.com/office/drawing/2014/main" id="{EBD26A89-8E20-4AF1-9013-8C1FFC46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97621" y="1123527"/>
            <a:ext cx="6796753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18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4354500-878B-45D0-9C1E-1F14D6B5DD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CF2DA-E285-4B32-B9B5-87826F3052E8}"/>
              </a:ext>
            </a:extLst>
          </p:cNvPr>
          <p:cNvSpPr txBox="1"/>
          <p:nvPr/>
        </p:nvSpPr>
        <p:spPr>
          <a:xfrm>
            <a:off x="9482604" y="6657945"/>
            <a:ext cx="270939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://wondergressive.com/man-tries-to-commit-suicide-twice-on-the-way-to-work-ends-up-at-work-anywa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402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483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40AD36-BD7D-4E3E-A691-470F659DD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18781"/>
              </p:ext>
            </p:extLst>
          </p:nvPr>
        </p:nvGraphicFramePr>
        <p:xfrm>
          <a:off x="477012" y="480060"/>
          <a:ext cx="11237965" cy="5897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414">
                  <a:extLst>
                    <a:ext uri="{9D8B030D-6E8A-4147-A177-3AD203B41FA5}">
                      <a16:colId xmlns:a16="http://schemas.microsoft.com/office/drawing/2014/main" val="500493816"/>
                    </a:ext>
                  </a:extLst>
                </a:gridCol>
                <a:gridCol w="1215364">
                  <a:extLst>
                    <a:ext uri="{9D8B030D-6E8A-4147-A177-3AD203B41FA5}">
                      <a16:colId xmlns:a16="http://schemas.microsoft.com/office/drawing/2014/main" val="426495706"/>
                    </a:ext>
                  </a:extLst>
                </a:gridCol>
                <a:gridCol w="1227114">
                  <a:extLst>
                    <a:ext uri="{9D8B030D-6E8A-4147-A177-3AD203B41FA5}">
                      <a16:colId xmlns:a16="http://schemas.microsoft.com/office/drawing/2014/main" val="2312714990"/>
                    </a:ext>
                  </a:extLst>
                </a:gridCol>
                <a:gridCol w="1484415">
                  <a:extLst>
                    <a:ext uri="{9D8B030D-6E8A-4147-A177-3AD203B41FA5}">
                      <a16:colId xmlns:a16="http://schemas.microsoft.com/office/drawing/2014/main" val="3085736272"/>
                    </a:ext>
                  </a:extLst>
                </a:gridCol>
                <a:gridCol w="1395350">
                  <a:extLst>
                    <a:ext uri="{9D8B030D-6E8A-4147-A177-3AD203B41FA5}">
                      <a16:colId xmlns:a16="http://schemas.microsoft.com/office/drawing/2014/main" val="590834320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3118750902"/>
                    </a:ext>
                  </a:extLst>
                </a:gridCol>
                <a:gridCol w="1592430">
                  <a:extLst>
                    <a:ext uri="{9D8B030D-6E8A-4147-A177-3AD203B41FA5}">
                      <a16:colId xmlns:a16="http://schemas.microsoft.com/office/drawing/2014/main" val="3583175726"/>
                    </a:ext>
                  </a:extLst>
                </a:gridCol>
                <a:gridCol w="1356307">
                  <a:extLst>
                    <a:ext uri="{9D8B030D-6E8A-4147-A177-3AD203B41FA5}">
                      <a16:colId xmlns:a16="http://schemas.microsoft.com/office/drawing/2014/main" val="955554900"/>
                    </a:ext>
                  </a:extLst>
                </a:gridCol>
              </a:tblGrid>
              <a:tr h="1036337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Backend</a:t>
                      </a:r>
                      <a:br>
                        <a:rPr lang="en-GB" sz="2000"/>
                      </a:br>
                      <a:r>
                        <a:rPr lang="en-GB" sz="200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Frontend</a:t>
                      </a:r>
                      <a:br>
                        <a:rPr lang="en-GB" sz="2000"/>
                      </a:br>
                      <a:r>
                        <a:rPr lang="en-GB" sz="200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Cost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Annual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69025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1,201-2,400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£3,766.60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£45k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08653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2,401-4,800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£7,536.90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£91k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37360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4,801-9600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£15,077.60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£181k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04948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9,601-19,200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£30,158.90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£362k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29286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19,201-38,400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£60,321.60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£724k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88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8407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person, person, outdoor, holding&#10;&#10;Description automatically generated">
            <a:extLst>
              <a:ext uri="{FF2B5EF4-FFF2-40B4-BE49-F238E27FC236}">
                <a16:creationId xmlns:a16="http://schemas.microsoft.com/office/drawing/2014/main" id="{15254E96-3D81-485A-89D4-D3B15E6329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3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DA6C1A-DDEB-4334-AE8D-AE272E202D95}"/>
              </a:ext>
            </a:extLst>
          </p:cNvPr>
          <p:cNvSpPr/>
          <p:nvPr/>
        </p:nvSpPr>
        <p:spPr>
          <a:xfrm>
            <a:off x="3367148" y="197346"/>
            <a:ext cx="8802859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Oi’ beardy</a:t>
            </a:r>
          </a:p>
          <a:p>
            <a:pPr algn="ctr"/>
            <a:r>
              <a:rPr lang="en-US" sz="13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What is it good for?</a:t>
            </a:r>
            <a:endParaRPr lang="en-US" sz="13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8687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79A924C-8C03-451E-8877-C9DA1100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929665"/>
            <a:ext cx="6278851" cy="102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84F9E-27AD-4E11-BDF0-D733A17A50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3945613"/>
            <a:ext cx="6278852" cy="1506925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40CB4-D182-40EA-8B0D-F2F5F93460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586" y="321735"/>
            <a:ext cx="3301443" cy="3218907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53C01F-3228-490A-BD4D-2E832EA271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095" y="4267009"/>
            <a:ext cx="2472163" cy="21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25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walking through a tunnel&#10;&#10;Description automatically generated with low confidence">
            <a:extLst>
              <a:ext uri="{FF2B5EF4-FFF2-40B4-BE49-F238E27FC236}">
                <a16:creationId xmlns:a16="http://schemas.microsoft.com/office/drawing/2014/main" id="{E922C13E-0C14-539A-78DA-353B95703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7" b="89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4765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street sign in front of a building&#10;&#10;Description automatically generated">
            <a:extLst>
              <a:ext uri="{FF2B5EF4-FFF2-40B4-BE49-F238E27FC236}">
                <a16:creationId xmlns:a16="http://schemas.microsoft.com/office/drawing/2014/main" id="{B4BD6B30-21E8-4139-B55B-4CA9EF7851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659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018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, mat, furniture&#10;&#10;Description automatically generated">
            <a:extLst>
              <a:ext uri="{FF2B5EF4-FFF2-40B4-BE49-F238E27FC236}">
                <a16:creationId xmlns:a16="http://schemas.microsoft.com/office/drawing/2014/main" id="{F8746C9C-B54B-8463-7D6A-0F288248F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17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vscope.2">
            <a:hlinkClick r:id="" action="ppaction://media"/>
            <a:extLst>
              <a:ext uri="{FF2B5EF4-FFF2-40B4-BE49-F238E27FC236}">
                <a16:creationId xmlns:a16="http://schemas.microsoft.com/office/drawing/2014/main" id="{62F31836-F3CE-4DD1-8B8A-E8B8CEB76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using 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5B012DDB-316E-4371-9B43-8CE2E28215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05" b="70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69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Portal's frontoffice">
            <a:extLst>
              <a:ext uri="{FF2B5EF4-FFF2-40B4-BE49-F238E27FC236}">
                <a16:creationId xmlns:a16="http://schemas.microsoft.com/office/drawing/2014/main" id="{6BBD21E0-38FF-4C43-A8EF-0BB7D3E22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938337"/>
            <a:ext cx="10905066" cy="4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6080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building, circuit, city&#10;&#10;Description automatically generated">
            <a:extLst>
              <a:ext uri="{FF2B5EF4-FFF2-40B4-BE49-F238E27FC236}">
                <a16:creationId xmlns:a16="http://schemas.microsoft.com/office/drawing/2014/main" id="{0FEFB637-EC5F-4BE3-8293-20F26FA470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65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1FB50-0611-45F2-8BF2-739990C2B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9C932-1785-4A1F-B97A-5248EE0DC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82" y="482556"/>
            <a:ext cx="5297251" cy="58978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490B7E-8308-49C9-9C90-6752EE13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6" y="645964"/>
            <a:ext cx="4993699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Pause">
            <a:extLst>
              <a:ext uri="{FF2B5EF4-FFF2-40B4-BE49-F238E27FC236}">
                <a16:creationId xmlns:a16="http://schemas.microsoft.com/office/drawing/2014/main" id="{6FDE0BE6-F255-486B-BEBA-2AC6F9EC4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1348" y="1423264"/>
            <a:ext cx="4010318" cy="40103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26B8CCE-6B07-4893-AAA1-800EDAEF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1275" y="486882"/>
            <a:ext cx="5297251" cy="58978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765C21-6EFA-4B34-9F54-9CCD8B953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6883" y="663258"/>
            <a:ext cx="4993699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Play">
            <a:extLst>
              <a:ext uri="{FF2B5EF4-FFF2-40B4-BE49-F238E27FC236}">
                <a16:creationId xmlns:a16="http://schemas.microsoft.com/office/drawing/2014/main" id="{6AE07B03-6831-4782-AE86-08F29B870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741" y="1427590"/>
            <a:ext cx="4010318" cy="40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912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72949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indoor, using, computer, sitting&#10;&#10;Description automatically generated">
            <a:extLst>
              <a:ext uri="{FF2B5EF4-FFF2-40B4-BE49-F238E27FC236}">
                <a16:creationId xmlns:a16="http://schemas.microsoft.com/office/drawing/2014/main" id="{DE2BAACA-92F3-449D-A382-FDEA423090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8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clouds in the sky&#10;&#10;Description automatically generated">
            <a:extLst>
              <a:ext uri="{FF2B5EF4-FFF2-40B4-BE49-F238E27FC236}">
                <a16:creationId xmlns:a16="http://schemas.microsoft.com/office/drawing/2014/main" id="{1475E400-0071-403C-B15E-EE62D70321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different, various, table, photo&#10;&#10;Description automatically generated">
            <a:extLst>
              <a:ext uri="{FF2B5EF4-FFF2-40B4-BE49-F238E27FC236}">
                <a16:creationId xmlns:a16="http://schemas.microsoft.com/office/drawing/2014/main" id="{75A2B084-DDCA-4238-A3C4-C319AE5D3E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3643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74011-2DAB-4E4F-8AC9-31912DF97E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771" y="643467"/>
            <a:ext cx="262525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8D9ED1B4-DF37-4E24-82E7-6F4AA85E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48465" y="643467"/>
            <a:ext cx="3912641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DCF5B77-F22E-4472-9B02-A70F5AF97B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948" y="3671316"/>
            <a:ext cx="2570902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AB2CE-FA56-4BE7-A350-12F9E086147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1AB20-F774-48A9-9523-021D2410D4E9}"/>
              </a:ext>
            </a:extLst>
          </p:cNvPr>
          <p:cNvSpPr/>
          <p:nvPr/>
        </p:nvSpPr>
        <p:spPr>
          <a:xfrm>
            <a:off x="-3895" y="6169983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required components</a:t>
            </a:r>
          </a:p>
        </p:txBody>
      </p:sp>
    </p:spTree>
    <p:extLst>
      <p:ext uri="{BB962C8B-B14F-4D97-AF65-F5344CB8AC3E}">
        <p14:creationId xmlns:p14="http://schemas.microsoft.com/office/powerpoint/2010/main" val="28208140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ED0979-9EF4-478B-8E44-E956D5AAE72D}"/>
              </a:ext>
            </a:extLst>
          </p:cNvPr>
          <p:cNvSpPr/>
          <p:nvPr/>
        </p:nvSpPr>
        <p:spPr>
          <a:xfrm>
            <a:off x="474502" y="4632812"/>
            <a:ext cx="1123797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€ 3499.00 per annum</a:t>
            </a:r>
          </a:p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(£3.2k approx.)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2EC31E-1634-4E19-A860-D26A0BCE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39" y="1238646"/>
            <a:ext cx="10975300" cy="29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4578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FE3135B-3D90-419B-A877-75FCD6055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269175"/>
              </p:ext>
            </p:extLst>
          </p:nvPr>
        </p:nvGraphicFramePr>
        <p:xfrm>
          <a:off x="1323974" y="321350"/>
          <a:ext cx="954405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6">
                  <a:extLst>
                    <a:ext uri="{9D8B030D-6E8A-4147-A177-3AD203B41FA5}">
                      <a16:colId xmlns:a16="http://schemas.microsoft.com/office/drawing/2014/main" val="2988631292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107339586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989325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Power BI SKU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Total Monthly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Total Yearly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20960"/>
                  </a:ext>
                </a:extLst>
              </a:tr>
              <a:tr h="34413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£564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£6,759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470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£728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£8,726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98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£1,058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£12,693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95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£1,719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£20,627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843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24E2E7-AA1D-4D00-AF80-6FABDD2453E9}"/>
              </a:ext>
            </a:extLst>
          </p:cNvPr>
          <p:cNvSpPr txBox="1"/>
          <p:nvPr/>
        </p:nvSpPr>
        <p:spPr>
          <a:xfrm>
            <a:off x="-1" y="4799290"/>
            <a:ext cx="12191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Pricing includes</a:t>
            </a:r>
          </a:p>
          <a:p>
            <a:pPr algn="ctr"/>
            <a:r>
              <a:rPr lang="en-GB" dirty="0"/>
              <a:t>Dev Scope Power Portal – 12 month contract</a:t>
            </a:r>
          </a:p>
          <a:p>
            <a:pPr algn="ctr"/>
            <a:r>
              <a:rPr lang="en-GB" dirty="0"/>
              <a:t>Azure SKU running for </a:t>
            </a:r>
            <a:r>
              <a:rPr lang="en-GB" b="1" dirty="0"/>
              <a:t>10 hours per day, Monday to Friday Only</a:t>
            </a:r>
          </a:p>
          <a:p>
            <a:pPr algn="ctr"/>
            <a:r>
              <a:rPr lang="en-GB" dirty="0"/>
              <a:t>Azure Service </a:t>
            </a:r>
            <a:r>
              <a:rPr lang="en-GB" b="1" dirty="0"/>
              <a:t>never paused</a:t>
            </a:r>
          </a:p>
          <a:p>
            <a:pPr algn="ctr"/>
            <a:r>
              <a:rPr lang="en-GB" dirty="0"/>
              <a:t>Azure SQL Database</a:t>
            </a:r>
          </a:p>
          <a:p>
            <a:pPr algn="ctr"/>
            <a:r>
              <a:rPr lang="en-GB" dirty="0"/>
              <a:t>2 x Azure App Services</a:t>
            </a:r>
          </a:p>
          <a:p>
            <a:pPr algn="ctr"/>
            <a:r>
              <a:rPr lang="en-GB" dirty="0"/>
              <a:t>Azure storage service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FB7D7D-5E52-4626-AF2C-140DB14E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513555"/>
              </p:ext>
            </p:extLst>
          </p:nvPr>
        </p:nvGraphicFramePr>
        <p:xfrm>
          <a:off x="1323974" y="3312160"/>
          <a:ext cx="954405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6">
                  <a:extLst>
                    <a:ext uri="{9D8B030D-6E8A-4147-A177-3AD203B41FA5}">
                      <a16:colId xmlns:a16="http://schemas.microsoft.com/office/drawing/2014/main" val="2988631292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107339586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989325186"/>
                    </a:ext>
                  </a:extLst>
                </a:gridCol>
              </a:tblGrid>
              <a:tr h="260774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1" dirty="0">
                          <a:solidFill>
                            <a:srgbClr val="002060"/>
                          </a:solidFill>
                        </a:rPr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1" dirty="0">
                          <a:solidFill>
                            <a:srgbClr val="002060"/>
                          </a:solidFill>
                        </a:rPr>
                        <a:t>£3,776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1" dirty="0">
                          <a:solidFill>
                            <a:srgbClr val="002060"/>
                          </a:solidFill>
                        </a:rPr>
                        <a:t>£45,312 </a:t>
                      </a:r>
                      <a:br>
                        <a:rPr lang="en-GB" sz="2400" b="0" i="1" dirty="0">
                          <a:solidFill>
                            <a:srgbClr val="002060"/>
                          </a:solidFill>
                        </a:rPr>
                      </a:br>
                      <a:r>
                        <a:rPr lang="en-GB" sz="1800" b="0" i="1" dirty="0">
                          <a:solidFill>
                            <a:srgbClr val="002060"/>
                          </a:solidFill>
                        </a:rPr>
                        <a:t>(for comparison only)</a:t>
                      </a:r>
                      <a:endParaRPr lang="en-GB" sz="2400" b="0" i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929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65907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dog sitting in the grass&#10;&#10;Description automatically generated">
            <a:extLst>
              <a:ext uri="{FF2B5EF4-FFF2-40B4-BE49-F238E27FC236}">
                <a16:creationId xmlns:a16="http://schemas.microsoft.com/office/drawing/2014/main" id="{B1DEC51A-2C71-4D00-A076-D221FE9A4F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545026-ABAA-47C2-91A4-02C216684944}"/>
              </a:ext>
            </a:extLst>
          </p:cNvPr>
          <p:cNvSpPr/>
          <p:nvPr/>
        </p:nvSpPr>
        <p:spPr>
          <a:xfrm>
            <a:off x="0" y="5934660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Really ? No I do not believe it…..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561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hand holding a cellphone&#10;&#10;Description automatically generated">
            <a:extLst>
              <a:ext uri="{FF2B5EF4-FFF2-40B4-BE49-F238E27FC236}">
                <a16:creationId xmlns:a16="http://schemas.microsoft.com/office/drawing/2014/main" id="{04A0888D-8926-452D-8AEB-934EF59499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713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F813A7-9B08-4AFA-B9B0-FE8272CA13A0}"/>
              </a:ext>
            </a:extLst>
          </p:cNvPr>
          <p:cNvSpPr/>
          <p:nvPr/>
        </p:nvSpPr>
        <p:spPr>
          <a:xfrm>
            <a:off x="0" y="229434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Working days in a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98486C-17DA-4464-B714-62D07407290C}"/>
              </a:ext>
            </a:extLst>
          </p:cNvPr>
          <p:cNvSpPr/>
          <p:nvPr/>
        </p:nvSpPr>
        <p:spPr>
          <a:xfrm>
            <a:off x="4297334" y="1424257"/>
            <a:ext cx="359733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52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weeks</a:t>
            </a:r>
          </a:p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working day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52 x 5 = 260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B6A1E-8F07-4095-AD56-B866B4624557}"/>
              </a:ext>
            </a:extLst>
          </p:cNvPr>
          <p:cNvSpPr/>
          <p:nvPr/>
        </p:nvSpPr>
        <p:spPr>
          <a:xfrm>
            <a:off x="2810323" y="3819408"/>
            <a:ext cx="657135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Working days per month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260 / 12 = 21.6667</a:t>
            </a:r>
          </a:p>
          <a:p>
            <a:pPr algn="ctr"/>
            <a:r>
              <a:rPr lang="en-US" sz="4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22 working days per month</a:t>
            </a:r>
            <a:endParaRPr lang="en-US" sz="44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681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3848D-F13A-4833-BACB-7ADCE462FFE9}"/>
              </a:ext>
            </a:extLst>
          </p:cNvPr>
          <p:cNvSpPr/>
          <p:nvPr/>
        </p:nvSpPr>
        <p:spPr>
          <a:xfrm>
            <a:off x="0" y="496134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Devscope</a:t>
            </a:r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Power BI Portal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F74C1-9D73-4BF9-A99B-ADCAE9CC1ACD}"/>
              </a:ext>
            </a:extLst>
          </p:cNvPr>
          <p:cNvSpPr/>
          <p:nvPr/>
        </p:nvSpPr>
        <p:spPr>
          <a:xfrm>
            <a:off x="3401291" y="2348210"/>
            <a:ext cx="540846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Annual cost = </a:t>
            </a:r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3,499.00 €</a:t>
            </a:r>
          </a:p>
          <a:p>
            <a:pPr algn="ctr"/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Annual cost = </a:t>
            </a:r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£3,200.00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88EF1-915A-448B-9F3B-9FAB59E194B1}"/>
              </a:ext>
            </a:extLst>
          </p:cNvPr>
          <p:cNvSpPr/>
          <p:nvPr/>
        </p:nvSpPr>
        <p:spPr>
          <a:xfrm>
            <a:off x="3274258" y="4257495"/>
            <a:ext cx="53958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Monthly cost = </a:t>
            </a:r>
            <a:r>
              <a:rPr lang="en-GB" sz="4000" b="1" i="0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£ 266.67</a:t>
            </a:r>
          </a:p>
        </p:txBody>
      </p:sp>
    </p:spTree>
    <p:extLst>
      <p:ext uri="{BB962C8B-B14F-4D97-AF65-F5344CB8AC3E}">
        <p14:creationId xmlns:p14="http://schemas.microsoft.com/office/powerpoint/2010/main" val="117582194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74011-2DAB-4E4F-8AC9-31912DF97E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771" y="643467"/>
            <a:ext cx="262525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8D9ED1B4-DF37-4E24-82E7-6F4AA85E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48465" y="643467"/>
            <a:ext cx="3912641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DCF5B77-F22E-4472-9B02-A70F5AF97B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947" y="3750213"/>
            <a:ext cx="2570902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AB2CE-FA56-4BE7-A350-12F9E08614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5153" y="3775078"/>
            <a:ext cx="2553469" cy="2553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1AB20-F774-48A9-9523-021D2410D4E9}"/>
              </a:ext>
            </a:extLst>
          </p:cNvPr>
          <p:cNvSpPr/>
          <p:nvPr/>
        </p:nvSpPr>
        <p:spPr>
          <a:xfrm>
            <a:off x="-3895" y="6169983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required components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487B9-24D7-4F73-989F-5AC266B6BA9C}"/>
              </a:ext>
            </a:extLst>
          </p:cNvPr>
          <p:cNvSpPr/>
          <p:nvPr/>
        </p:nvSpPr>
        <p:spPr>
          <a:xfrm>
            <a:off x="2396772" y="3350103"/>
            <a:ext cx="21892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£102.29 per month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B8112-FB14-4BBF-98A3-37A10C497CE1}"/>
              </a:ext>
            </a:extLst>
          </p:cNvPr>
          <p:cNvSpPr/>
          <p:nvPr/>
        </p:nvSpPr>
        <p:spPr>
          <a:xfrm>
            <a:off x="2320674" y="201095"/>
            <a:ext cx="22653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£13.72 per month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5A4D16-21EF-4826-8CCF-7EC7ED59654E}"/>
              </a:ext>
            </a:extLst>
          </p:cNvPr>
          <p:cNvSpPr/>
          <p:nvPr/>
        </p:nvSpPr>
        <p:spPr>
          <a:xfrm>
            <a:off x="7795047" y="201095"/>
            <a:ext cx="20594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.22 per month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0DDD2-F2EC-4214-9A4A-66106BB1CFF8}"/>
              </a:ext>
            </a:extLst>
          </p:cNvPr>
          <p:cNvSpPr/>
          <p:nvPr/>
        </p:nvSpPr>
        <p:spPr>
          <a:xfrm>
            <a:off x="7057198" y="3374968"/>
            <a:ext cx="34208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£165.30 per month (220 hours)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2054E-B1A4-4F6E-90C5-1758E2A5A0CF}"/>
              </a:ext>
            </a:extLst>
          </p:cNvPr>
          <p:cNvSpPr/>
          <p:nvPr/>
        </p:nvSpPr>
        <p:spPr>
          <a:xfrm>
            <a:off x="8034602" y="5347086"/>
            <a:ext cx="13403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 X A1 SKU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8734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DA6C1A-DDEB-4334-AE8D-AE272E202D95}"/>
              </a:ext>
            </a:extLst>
          </p:cNvPr>
          <p:cNvSpPr/>
          <p:nvPr/>
        </p:nvSpPr>
        <p:spPr>
          <a:xfrm>
            <a:off x="3367148" y="728259"/>
            <a:ext cx="8350876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Oi’ beardy</a:t>
            </a:r>
          </a:p>
          <a:p>
            <a:pPr algn="ctr"/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Show ‘</a:t>
            </a:r>
            <a:r>
              <a:rPr lang="en-US" sz="1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the</a:t>
            </a:r>
          </a:p>
          <a:p>
            <a:pPr algn="ctr"/>
            <a:r>
              <a:rPr lang="en-US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calculator</a:t>
            </a:r>
          </a:p>
        </p:txBody>
      </p:sp>
    </p:spTree>
    <p:extLst>
      <p:ext uri="{BB962C8B-B14F-4D97-AF65-F5344CB8AC3E}">
        <p14:creationId xmlns:p14="http://schemas.microsoft.com/office/powerpoint/2010/main" val="337161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70156AE8-5344-44CB-A07F-0E97609B10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094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8D44701-5F7A-4931-91CE-A41388642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08445"/>
              </p:ext>
            </p:extLst>
          </p:nvPr>
        </p:nvGraphicFramePr>
        <p:xfrm>
          <a:off x="0" y="228701"/>
          <a:ext cx="121920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2218">
                  <a:extLst>
                    <a:ext uri="{9D8B030D-6E8A-4147-A177-3AD203B41FA5}">
                      <a16:colId xmlns:a16="http://schemas.microsoft.com/office/drawing/2014/main" val="209096674"/>
                    </a:ext>
                  </a:extLst>
                </a:gridCol>
                <a:gridCol w="3449782">
                  <a:extLst>
                    <a:ext uri="{9D8B030D-6E8A-4147-A177-3AD203B41FA5}">
                      <a16:colId xmlns:a16="http://schemas.microsoft.com/office/drawing/2014/main" val="3971373776"/>
                    </a:ext>
                  </a:extLst>
                </a:gridCol>
              </a:tblGrid>
              <a:tr h="512212">
                <a:tc>
                  <a:txBody>
                    <a:bodyPr/>
                    <a:lstStyle/>
                    <a:p>
                      <a:endParaRPr lang="en-GB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699769"/>
                  </a:ext>
                </a:extLst>
              </a:tr>
              <a:tr h="573869">
                <a:tc>
                  <a:txBody>
                    <a:bodyPr/>
                    <a:lstStyle/>
                    <a:p>
                      <a:r>
                        <a:rPr lang="en-GB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DevScope</a:t>
                      </a:r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Power BI Portal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£ 266.67</a:t>
                      </a:r>
                      <a:endParaRPr lang="en-GB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023197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 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£13.72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420363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Service (x2)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£102.29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5967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Storage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£15.22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534610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BI </a:t>
                      </a: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A4</a:t>
                      </a:r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Embedded 220 hours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£1321.01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17929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BI Pro Licence 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£7.50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45381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Monthly Estimated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£1726.40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324327"/>
                  </a:ext>
                </a:extLst>
              </a:tr>
              <a:tr h="486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Yearly Estimated Cost (</a:t>
                      </a:r>
                      <a:r>
                        <a:rPr lang="en-GB" sz="32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 of May 2022</a:t>
                      </a:r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£20,716.81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80901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86C5D07-59D9-46B9-9921-67CFEB505242}"/>
              </a:ext>
            </a:extLst>
          </p:cNvPr>
          <p:cNvSpPr/>
          <p:nvPr/>
        </p:nvSpPr>
        <p:spPr>
          <a:xfrm>
            <a:off x="0" y="6259967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https://azure.com/e/9b291a23fad540d6a6d928234774b706</a:t>
            </a:r>
          </a:p>
        </p:txBody>
      </p:sp>
    </p:spTree>
    <p:extLst>
      <p:ext uri="{BB962C8B-B14F-4D97-AF65-F5344CB8AC3E}">
        <p14:creationId xmlns:p14="http://schemas.microsoft.com/office/powerpoint/2010/main" val="23386760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FB16FF-CA2D-44B9-8221-5D4088BDC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7" y="1743075"/>
            <a:ext cx="10966159" cy="3600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63222-5A14-4339-9028-F17C52D5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78" y="356497"/>
            <a:ext cx="4106596" cy="1491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6E906-156D-4DBA-BC81-C320F0F75383}"/>
              </a:ext>
            </a:extLst>
          </p:cNvPr>
          <p:cNvSpPr txBox="1"/>
          <p:nvPr/>
        </p:nvSpPr>
        <p:spPr>
          <a:xfrm>
            <a:off x="871971" y="5301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https://exceleratorbi.com.au/</a:t>
            </a:r>
          </a:p>
        </p:txBody>
      </p:sp>
    </p:spTree>
    <p:extLst>
      <p:ext uri="{BB962C8B-B14F-4D97-AF65-F5344CB8AC3E}">
        <p14:creationId xmlns:p14="http://schemas.microsoft.com/office/powerpoint/2010/main" val="36319410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A683-E9E2-59FD-D670-00F593F78EE1}"/>
              </a:ext>
            </a:extLst>
          </p:cNvPr>
          <p:cNvSpPr txBox="1"/>
          <p:nvPr/>
        </p:nvSpPr>
        <p:spPr>
          <a:xfrm>
            <a:off x="1" y="6284113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https://exceleratorbi.com.au/affordable-power-bi-premium-for-small-business/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B90E-4A83-2A5A-B9B3-B6710D7CA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3" y="0"/>
            <a:ext cx="11649254" cy="62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71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47B8F-1F3C-051B-8FC2-CE8EABB6F9E3}"/>
              </a:ext>
            </a:extLst>
          </p:cNvPr>
          <p:cNvSpPr txBox="1"/>
          <p:nvPr/>
        </p:nvSpPr>
        <p:spPr>
          <a:xfrm>
            <a:off x="-54385" y="6334780"/>
            <a:ext cx="12300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https://exceleratorbi.com.au/power-bi-licences-changes-good-bad/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AFFA7-116D-F06C-F32D-FA81E740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43" y="0"/>
            <a:ext cx="8325714" cy="60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684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37D0-F802-3AA6-BFFE-AAED14B4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19" y="51619"/>
            <a:ext cx="7277710" cy="603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8BBB5-4B9F-B22C-F618-37EEA3B48F48}"/>
              </a:ext>
            </a:extLst>
          </p:cNvPr>
          <p:cNvSpPr txBox="1"/>
          <p:nvPr/>
        </p:nvSpPr>
        <p:spPr>
          <a:xfrm>
            <a:off x="0" y="5883051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https://www.powerbishare.com</a:t>
            </a:r>
          </a:p>
        </p:txBody>
      </p:sp>
    </p:spTree>
    <p:extLst>
      <p:ext uri="{BB962C8B-B14F-4D97-AF65-F5344CB8AC3E}">
        <p14:creationId xmlns:p14="http://schemas.microsoft.com/office/powerpoint/2010/main" val="39181258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36C15A-E73D-10BA-914A-D5113EED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62"/>
          <a:stretch/>
        </p:blipFill>
        <p:spPr>
          <a:xfrm>
            <a:off x="20" y="250733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FAB85F-ADAF-AB8E-E6E7-A8CC756D7E3F}"/>
              </a:ext>
            </a:extLst>
          </p:cNvPr>
          <p:cNvSpPr txBox="1"/>
          <p:nvPr/>
        </p:nvSpPr>
        <p:spPr>
          <a:xfrm>
            <a:off x="19" y="6185393"/>
            <a:ext cx="1219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https://thereportinghub.com/</a:t>
            </a:r>
          </a:p>
        </p:txBody>
      </p:sp>
    </p:spTree>
    <p:extLst>
      <p:ext uri="{BB962C8B-B14F-4D97-AF65-F5344CB8AC3E}">
        <p14:creationId xmlns:p14="http://schemas.microsoft.com/office/powerpoint/2010/main" val="28937525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2EEDF-2C57-FE81-92DB-87DC8AF93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496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645DE842-96D7-4A8F-A167-11965BB6A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225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9EC6EB-20B4-47D9-B377-8AB3F9EDF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4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B4B37FA8-29CE-4D4E-8813-B13DC14910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4" name="Rectangle 15">
            <a:extLst>
              <a:ext uri="{FF2B5EF4-FFF2-40B4-BE49-F238E27FC236}">
                <a16:creationId xmlns:a16="http://schemas.microsoft.com/office/drawing/2014/main" id="{A1D6CD10-98FC-4295-B0E3-77908B8EC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D5CCF3-05CB-4C4F-954C-4EF397B69EE7}"/>
              </a:ext>
            </a:extLst>
          </p:cNvPr>
          <p:cNvSpPr/>
          <p:nvPr/>
        </p:nvSpPr>
        <p:spPr>
          <a:xfrm>
            <a:off x="0" y="59162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TL;DNL -Too long did not listen!</a:t>
            </a:r>
          </a:p>
        </p:txBody>
      </p:sp>
    </p:spTree>
    <p:extLst>
      <p:ext uri="{BB962C8B-B14F-4D97-AF65-F5344CB8AC3E}">
        <p14:creationId xmlns:p14="http://schemas.microsoft.com/office/powerpoint/2010/main" val="347091309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at lying on a bed&#10;&#10;Description automatically generated">
            <a:extLst>
              <a:ext uri="{FF2B5EF4-FFF2-40B4-BE49-F238E27FC236}">
                <a16:creationId xmlns:a16="http://schemas.microsoft.com/office/drawing/2014/main" id="{B2FF7FE9-F1EE-4182-B221-7329B01C71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46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E3D5184F-1049-42C1-A303-25A96D4D7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7929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5A9DAE8-CB3A-46C6-8EA2-771E7ACA51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66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b="68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21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8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35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7D1DA4C-2001-4652-B467-497B065D8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280540A2-A301-4A21-9402-547BC76F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097" y="383868"/>
            <a:ext cx="1258048" cy="1190951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8FA52CCB-A045-2CA4-D485-B1F5C2BCD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973393" cy="9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121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6" b="15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973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82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Email - Office 365 | Information Technology Services ...">
            <a:extLst>
              <a:ext uri="{FF2B5EF4-FFF2-40B4-BE49-F238E27FC236}">
                <a16:creationId xmlns:a16="http://schemas.microsoft.com/office/drawing/2014/main" id="{2DE75F16-A7A9-4035-B02B-37D99B89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534" y="604757"/>
            <a:ext cx="7498616" cy="579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4062D4-3725-4854-8CCC-C13A9CC6884C}"/>
              </a:ext>
            </a:extLst>
          </p:cNvPr>
          <p:cNvSpPr/>
          <p:nvPr/>
        </p:nvSpPr>
        <p:spPr>
          <a:xfrm>
            <a:off x="7992795" y="2792530"/>
            <a:ext cx="3705026" cy="1272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EM- SKU</a:t>
            </a:r>
            <a:endParaRPr lang="en-US" sz="7200" cap="all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670209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A7D9D725-25D6-4586-9EF0-39623C11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38430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6114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1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1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3" name="Rectangle 15">
            <a:extLst>
              <a:ext uri="{FF2B5EF4-FFF2-40B4-BE49-F238E27FC236}">
                <a16:creationId xmlns:a16="http://schemas.microsoft.com/office/drawing/2014/main" id="{A43B05A4-157F-403C-939A-ED1B6A0A0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5C4D62-5E08-4B3D-AE52-5C0C82C993E7}"/>
              </a:ext>
            </a:extLst>
          </p:cNvPr>
          <p:cNvSpPr/>
          <p:nvPr/>
        </p:nvSpPr>
        <p:spPr>
          <a:xfrm>
            <a:off x="581192" y="1507414"/>
            <a:ext cx="5120255" cy="3903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b="0" kern="1200" cap="all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Definition</a:t>
            </a:r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E8CCE107-A70B-4916-9A0B-751C70B9B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19">
            <a:extLst>
              <a:ext uri="{FF2B5EF4-FFF2-40B4-BE49-F238E27FC236}">
                <a16:creationId xmlns:a16="http://schemas.microsoft.com/office/drawing/2014/main" id="{9A925BC7-7CC5-4A0C-9B3D-8829EBF2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4244340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8889E-510B-4DE8-9AA4-9DF1B6E755A4}"/>
              </a:ext>
            </a:extLst>
          </p:cNvPr>
          <p:cNvSpPr/>
          <p:nvPr/>
        </p:nvSpPr>
        <p:spPr>
          <a:xfrm>
            <a:off x="6282639" y="1507415"/>
            <a:ext cx="5688710" cy="3903331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mall to </a:t>
            </a: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edium </a:t>
            </a: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nterprise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Headcount &lt; 250 people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Turn over &lt;= £25 </a:t>
            </a:r>
            <a:r>
              <a:rPr lang="en-US" sz="36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million</a:t>
            </a:r>
            <a:endParaRPr lang="en-US" sz="360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21">
            <a:extLst>
              <a:ext uri="{FF2B5EF4-FFF2-40B4-BE49-F238E27FC236}">
                <a16:creationId xmlns:a16="http://schemas.microsoft.com/office/drawing/2014/main" id="{6E67D916-28C7-4965-BA3C-287FB857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FF95B-A5C3-4AD4-97AD-0F0D39D2001D}"/>
              </a:ext>
            </a:extLst>
          </p:cNvPr>
          <p:cNvSpPr txBox="1"/>
          <p:nvPr/>
        </p:nvSpPr>
        <p:spPr>
          <a:xfrm>
            <a:off x="0" y="647622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https://en.wikipedia.org/wiki/Small_and_medium-sized_enterprises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0080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itting in front of a brick building&#10;&#10;Description automatically generated">
            <a:extLst>
              <a:ext uri="{FF2B5EF4-FFF2-40B4-BE49-F238E27FC236}">
                <a16:creationId xmlns:a16="http://schemas.microsoft.com/office/drawing/2014/main" id="{FCDDA302-6AF3-4F26-A9CD-54A5EF8099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40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010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using 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5ABF5FCB-DC10-448C-92F0-B8E02F116C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05" b="70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2855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37D0-F802-3AA6-BFFE-AAED14B4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19" y="51619"/>
            <a:ext cx="7277710" cy="603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8BBB5-4B9F-B22C-F618-37EEA3B48F48}"/>
              </a:ext>
            </a:extLst>
          </p:cNvPr>
          <p:cNvSpPr txBox="1"/>
          <p:nvPr/>
        </p:nvSpPr>
        <p:spPr>
          <a:xfrm>
            <a:off x="0" y="5883051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https://www.powerbishare.com</a:t>
            </a:r>
          </a:p>
        </p:txBody>
      </p:sp>
    </p:spTree>
    <p:extLst>
      <p:ext uri="{BB962C8B-B14F-4D97-AF65-F5344CB8AC3E}">
        <p14:creationId xmlns:p14="http://schemas.microsoft.com/office/powerpoint/2010/main" val="28951399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36C15A-E73D-10BA-914A-D5113EED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62"/>
          <a:stretch/>
        </p:blipFill>
        <p:spPr>
          <a:xfrm>
            <a:off x="20" y="250733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FAB85F-ADAF-AB8E-E6E7-A8CC756D7E3F}"/>
              </a:ext>
            </a:extLst>
          </p:cNvPr>
          <p:cNvSpPr txBox="1"/>
          <p:nvPr/>
        </p:nvSpPr>
        <p:spPr>
          <a:xfrm>
            <a:off x="19" y="6185393"/>
            <a:ext cx="1219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https://thereportinghub.com/</a:t>
            </a:r>
          </a:p>
        </p:txBody>
      </p:sp>
    </p:spTree>
    <p:extLst>
      <p:ext uri="{BB962C8B-B14F-4D97-AF65-F5344CB8AC3E}">
        <p14:creationId xmlns:p14="http://schemas.microsoft.com/office/powerpoint/2010/main" val="39375934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itting in a car&#10;&#10;Description automatically generated">
            <a:extLst>
              <a:ext uri="{FF2B5EF4-FFF2-40B4-BE49-F238E27FC236}">
                <a16:creationId xmlns:a16="http://schemas.microsoft.com/office/drawing/2014/main" id="{5EF65A31-DD76-44F2-A26E-171746FEF4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394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B11F3F92-079E-4875-BFF1-2AFE9677BD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599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7557C-F8C4-4F98-AF7C-56FF5DA4A5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5200" y="0"/>
            <a:ext cx="8866800" cy="946800"/>
          </a:xfrm>
        </p:spPr>
        <p:txBody>
          <a:bodyPr/>
          <a:lstStyle/>
          <a:p>
            <a:r>
              <a:rPr lang="en-GB" dirty="0"/>
              <a:t>Braw beard in a box or twit with the cravat</a:t>
            </a:r>
          </a:p>
        </p:txBody>
      </p:sp>
      <p:pic>
        <p:nvPicPr>
          <p:cNvPr id="5" name="Picture 4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7197C7C4-3B5A-47FE-9896-D6C3D7D8B9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94734" y="2460737"/>
            <a:ext cx="5911201" cy="2883330"/>
          </a:xfrm>
          <a:prstGeom prst="rect">
            <a:avLst/>
          </a:prstGeom>
        </p:spPr>
      </p:pic>
      <p:pic>
        <p:nvPicPr>
          <p:cNvPr id="17" name="Picture 2" descr="Image result for email">
            <a:extLst>
              <a:ext uri="{FF2B5EF4-FFF2-40B4-BE49-F238E27FC236}">
                <a16:creationId xmlns:a16="http://schemas.microsoft.com/office/drawing/2014/main" id="{DEE3F987-7193-49C0-9D7B-FCB0B654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231" y="2617011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E5DFC6-EB4D-4AC5-86BB-3D2F733B5F21}"/>
              </a:ext>
            </a:extLst>
          </p:cNvPr>
          <p:cNvSpPr/>
          <p:nvPr/>
        </p:nvSpPr>
        <p:spPr>
          <a:xfrm>
            <a:off x="1397320" y="2729028"/>
            <a:ext cx="39342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rwlp.french@gmail.com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C9C29-6601-484A-AAB3-80CA8D0F30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0764"/>
            <a:ext cx="1071948" cy="9425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F224A3-8954-44F7-8B63-89561A649FEF}"/>
              </a:ext>
            </a:extLst>
          </p:cNvPr>
          <p:cNvSpPr/>
          <p:nvPr/>
        </p:nvSpPr>
        <p:spPr>
          <a:xfrm>
            <a:off x="1519312" y="3758578"/>
            <a:ext cx="18092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@sqlbobscot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Picture 4" descr="linkedin, social icon">
            <a:extLst>
              <a:ext uri="{FF2B5EF4-FFF2-40B4-BE49-F238E27FC236}">
                <a16:creationId xmlns:a16="http://schemas.microsoft.com/office/drawing/2014/main" id="{53B5A8A4-76F7-4506-B93C-EDA0EA0F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6" y="4678392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2CB2BF-FD69-4B1F-9961-C9B20DF692FE}"/>
              </a:ext>
            </a:extLst>
          </p:cNvPr>
          <p:cNvSpPr/>
          <p:nvPr/>
        </p:nvSpPr>
        <p:spPr>
          <a:xfrm>
            <a:off x="1397321" y="4805457"/>
            <a:ext cx="60359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https://www.linkedin.com/in/rwlpfrench/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581E56-637C-468D-A0BC-0FFBDECF44F0}"/>
              </a:ext>
            </a:extLst>
          </p:cNvPr>
          <p:cNvSpPr/>
          <p:nvPr/>
        </p:nvSpPr>
        <p:spPr>
          <a:xfrm>
            <a:off x="1519312" y="5931255"/>
            <a:ext cx="4830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https://www.qnrl.com/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A2FF8E-9CE2-45BB-936E-3E793AE104E3}"/>
              </a:ext>
            </a:extLst>
          </p:cNvPr>
          <p:cNvSpPr/>
          <p:nvPr/>
        </p:nvSpPr>
        <p:spPr>
          <a:xfrm>
            <a:off x="120473" y="1545903"/>
            <a:ext cx="34310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542A7-B289-4FC2-9AE2-90DBBFDD7967}"/>
              </a:ext>
            </a:extLst>
          </p:cNvPr>
          <p:cNvSpPr/>
          <p:nvPr/>
        </p:nvSpPr>
        <p:spPr>
          <a:xfrm>
            <a:off x="3747785" y="1637044"/>
            <a:ext cx="556088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Dance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Teacher </a:t>
            </a: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Quor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Live’s in Sunny Glasgow Scotland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Picture 2" descr="Related image">
            <a:extLst>
              <a:ext uri="{FF2B5EF4-FFF2-40B4-BE49-F238E27FC236}">
                <a16:creationId xmlns:a16="http://schemas.microsoft.com/office/drawing/2014/main" id="{66073D6E-6436-4AAE-9506-8D1434886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651452"/>
            <a:ext cx="1107834" cy="107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04147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552A8C4-2935-41FE-A10B-BE0F9425B8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5027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4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3A318D80-5F5F-4355-B5DD-745ECA21B6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6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9B324-489A-42FE-B60A-D07FC0721978}"/>
              </a:ext>
            </a:extLst>
          </p:cNvPr>
          <p:cNvSpPr/>
          <p:nvPr/>
        </p:nvSpPr>
        <p:spPr>
          <a:xfrm>
            <a:off x="321733" y="2306963"/>
            <a:ext cx="11545482" cy="38044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cap="all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Power BI Licensing 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cap="all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made simple</a:t>
            </a:r>
          </a:p>
        </p:txBody>
      </p:sp>
    </p:spTree>
    <p:extLst>
      <p:ext uri="{BB962C8B-B14F-4D97-AF65-F5344CB8AC3E}">
        <p14:creationId xmlns:p14="http://schemas.microsoft.com/office/powerpoint/2010/main" val="1612206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C4650F-8923-4A3D-A34C-69B916E7CE63}"/>
              </a:ext>
            </a:extLst>
          </p:cNvPr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“The Department for Business Innovation and Skills estimated that at the start of 2014, 99.3% of UK private sector businesses were SMEs”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https://en.wikipedia.org/wiki/Small_and_medium-sized_enterprises#United_Kingdom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B8A04-BCA5-45C8-AF87-311D125EF5E0}"/>
              </a:ext>
            </a:extLst>
          </p:cNvPr>
          <p:cNvSpPr/>
          <p:nvPr/>
        </p:nvSpPr>
        <p:spPr>
          <a:xfrm>
            <a:off x="0" y="427335"/>
            <a:ext cx="12191999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99.3%</a:t>
            </a:r>
          </a:p>
        </p:txBody>
      </p:sp>
    </p:spTree>
    <p:extLst>
      <p:ext uri="{BB962C8B-B14F-4D97-AF65-F5344CB8AC3E}">
        <p14:creationId xmlns:p14="http://schemas.microsoft.com/office/powerpoint/2010/main" val="348179034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E2E0A397-1DD8-C2CC-245C-A692313104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3146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herd, large, grass, standing&#10;&#10;Description automatically generated">
            <a:extLst>
              <a:ext uri="{FF2B5EF4-FFF2-40B4-BE49-F238E27FC236}">
                <a16:creationId xmlns:a16="http://schemas.microsoft.com/office/drawing/2014/main" id="{53E700E6-9A48-4916-AABE-01938D566B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9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8F80BB-E8B6-43B3-9462-B4D497D2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42C8AD6-8796-482B-ACC1-6D686B08E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240822" cy="5859735"/>
          </a:xfrm>
          <a:prstGeom prst="rect">
            <a:avLst/>
          </a:prstGeom>
          <a:solidFill>
            <a:srgbClr val="4D2D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290" name="Picture 2" descr="Evel-Knievel-Stunt-Bike">
            <a:extLst>
              <a:ext uri="{FF2B5EF4-FFF2-40B4-BE49-F238E27FC236}">
                <a16:creationId xmlns:a16="http://schemas.microsoft.com/office/drawing/2014/main" id="{AE3EE1F3-071F-41C1-B3B7-C5FE75FC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42922" y="1097392"/>
            <a:ext cx="7244039" cy="45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6B3BF72-6DFA-42DA-A667-9E3A1BCFF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5059" y="457202"/>
            <a:ext cx="9970407" cy="5856457"/>
          </a:xfrm>
          <a:prstGeom prst="rect">
            <a:avLst/>
          </a:prstGeom>
          <a:noFill/>
          <a:ln w="9525">
            <a:solidFill>
              <a:srgbClr val="4D2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2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dog looking at the camera&#10;&#10;Description automatically generated">
            <a:extLst>
              <a:ext uri="{FF2B5EF4-FFF2-40B4-BE49-F238E27FC236}">
                <a16:creationId xmlns:a16="http://schemas.microsoft.com/office/drawing/2014/main" id="{6A6D27DF-D3D0-4814-9341-01FFAFB7E0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mall child sitting on a bed&#10;&#10;Description automatically generated">
            <a:extLst>
              <a:ext uri="{FF2B5EF4-FFF2-40B4-BE49-F238E27FC236}">
                <a16:creationId xmlns:a16="http://schemas.microsoft.com/office/drawing/2014/main" id="{D9159F23-6DB8-4A73-B144-B263F1101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erson preparing food in a kitchen&#10;&#10;Description automatically generated">
            <a:extLst>
              <a:ext uri="{FF2B5EF4-FFF2-40B4-BE49-F238E27FC236}">
                <a16:creationId xmlns:a16="http://schemas.microsoft.com/office/drawing/2014/main" id="{EFC91F90-8281-430F-9661-60C0C6B22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4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08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7197C7C4-3B5A-47FE-9896-D6C3D7D8B9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94734" y="2460737"/>
            <a:ext cx="5911201" cy="2883330"/>
          </a:xfrm>
          <a:prstGeom prst="rect">
            <a:avLst/>
          </a:prstGeom>
        </p:spPr>
      </p:pic>
      <p:pic>
        <p:nvPicPr>
          <p:cNvPr id="17" name="Picture 2" descr="Image result for email">
            <a:extLst>
              <a:ext uri="{FF2B5EF4-FFF2-40B4-BE49-F238E27FC236}">
                <a16:creationId xmlns:a16="http://schemas.microsoft.com/office/drawing/2014/main" id="{DEE3F987-7193-49C0-9D7B-FCB0B654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231" y="2617011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E5DFC6-EB4D-4AC5-86BB-3D2F733B5F21}"/>
              </a:ext>
            </a:extLst>
          </p:cNvPr>
          <p:cNvSpPr/>
          <p:nvPr/>
        </p:nvSpPr>
        <p:spPr>
          <a:xfrm>
            <a:off x="1397320" y="2729028"/>
            <a:ext cx="38531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rwlp.french@gmail.com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C9C29-6601-484A-AAB3-80CA8D0F30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0764"/>
            <a:ext cx="1071948" cy="9425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F224A3-8954-44F7-8B63-89561A649FEF}"/>
              </a:ext>
            </a:extLst>
          </p:cNvPr>
          <p:cNvSpPr/>
          <p:nvPr/>
        </p:nvSpPr>
        <p:spPr>
          <a:xfrm>
            <a:off x="1519312" y="3758578"/>
            <a:ext cx="18092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@sqlbobscot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Picture 4" descr="linkedin, social icon">
            <a:extLst>
              <a:ext uri="{FF2B5EF4-FFF2-40B4-BE49-F238E27FC236}">
                <a16:creationId xmlns:a16="http://schemas.microsoft.com/office/drawing/2014/main" id="{53B5A8A4-76F7-4506-B93C-EDA0EA0F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6" y="4678392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2CB2BF-FD69-4B1F-9961-C9B20DF692FE}"/>
              </a:ext>
            </a:extLst>
          </p:cNvPr>
          <p:cNvSpPr/>
          <p:nvPr/>
        </p:nvSpPr>
        <p:spPr>
          <a:xfrm>
            <a:off x="1397321" y="4805457"/>
            <a:ext cx="60359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https://www.linkedin.com/in/rwlpfrench/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581E56-637C-468D-A0BC-0FFBDECF44F0}"/>
              </a:ext>
            </a:extLst>
          </p:cNvPr>
          <p:cNvSpPr/>
          <p:nvPr/>
        </p:nvSpPr>
        <p:spPr>
          <a:xfrm>
            <a:off x="1519312" y="5931255"/>
            <a:ext cx="4830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https://www.qnrl.com/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A2FF8E-9CE2-45BB-936E-3E793AE104E3}"/>
              </a:ext>
            </a:extLst>
          </p:cNvPr>
          <p:cNvSpPr/>
          <p:nvPr/>
        </p:nvSpPr>
        <p:spPr>
          <a:xfrm>
            <a:off x="120473" y="1545903"/>
            <a:ext cx="34310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542A7-B289-4FC2-9AE2-90DBBFDD7967}"/>
              </a:ext>
            </a:extLst>
          </p:cNvPr>
          <p:cNvSpPr/>
          <p:nvPr/>
        </p:nvSpPr>
        <p:spPr>
          <a:xfrm>
            <a:off x="3747785" y="1637044"/>
            <a:ext cx="556088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Dance Teacher with Quor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Live’s in Sunny Glasgow Scotland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Picture 2" descr="Related image">
            <a:extLst>
              <a:ext uri="{FF2B5EF4-FFF2-40B4-BE49-F238E27FC236}">
                <a16:creationId xmlns:a16="http://schemas.microsoft.com/office/drawing/2014/main" id="{66073D6E-6436-4AAE-9506-8D1434886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651452"/>
            <a:ext cx="1107834" cy="107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318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Three arrows on bullseye">
            <a:extLst>
              <a:ext uri="{FF2B5EF4-FFF2-40B4-BE49-F238E27FC236}">
                <a16:creationId xmlns:a16="http://schemas.microsoft.com/office/drawing/2014/main" id="{11B92EAD-2C0A-4C58-8F6B-93023C0BF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F890E-4C0C-40D7-AD36-9352DD07832E}"/>
              </a:ext>
            </a:extLst>
          </p:cNvPr>
          <p:cNvSpPr txBox="1"/>
          <p:nvPr/>
        </p:nvSpPr>
        <p:spPr>
          <a:xfrm>
            <a:off x="2962276" y="3211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657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outdoor, snow, plane, airplane&#10;&#10;Description automatically generated">
            <a:extLst>
              <a:ext uri="{FF2B5EF4-FFF2-40B4-BE49-F238E27FC236}">
                <a16:creationId xmlns:a16="http://schemas.microsoft.com/office/drawing/2014/main" id="{A817E68B-FD43-49FD-88FE-A552959B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68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on a beach&#10;&#10;Description automatically generated">
            <a:extLst>
              <a:ext uri="{FF2B5EF4-FFF2-40B4-BE49-F238E27FC236}">
                <a16:creationId xmlns:a16="http://schemas.microsoft.com/office/drawing/2014/main" id="{264DF251-C0A8-4041-BB63-947F31769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4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toy car&#10;&#10;Description automatically generated">
            <a:extLst>
              <a:ext uri="{FF2B5EF4-FFF2-40B4-BE49-F238E27FC236}">
                <a16:creationId xmlns:a16="http://schemas.microsoft.com/office/drawing/2014/main" id="{E67E95C1-E4AB-49F2-A711-FE11D9CEC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9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og, ground, brown, mammal&#10;&#10;Description automatically generated">
            <a:extLst>
              <a:ext uri="{FF2B5EF4-FFF2-40B4-BE49-F238E27FC236}">
                <a16:creationId xmlns:a16="http://schemas.microsoft.com/office/drawing/2014/main" id="{E90DC1DA-0B27-D7E1-9FAB-7D41FC262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2" b="40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8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AE6746-EA0F-4A38-B940-83CB23F1EF83}"/>
              </a:ext>
            </a:extLst>
          </p:cNvPr>
          <p:cNvGrpSpPr/>
          <p:nvPr/>
        </p:nvGrpSpPr>
        <p:grpSpPr>
          <a:xfrm>
            <a:off x="6456679" y="578614"/>
            <a:ext cx="5200309" cy="5835060"/>
            <a:chOff x="643467" y="521270"/>
            <a:chExt cx="5200309" cy="5835060"/>
          </a:xfrm>
        </p:grpSpPr>
        <p:pic>
          <p:nvPicPr>
            <p:cNvPr id="3" name="Graphic 2" descr="Thumbs Down">
              <a:extLst>
                <a:ext uri="{FF2B5EF4-FFF2-40B4-BE49-F238E27FC236}">
                  <a16:creationId xmlns:a16="http://schemas.microsoft.com/office/drawing/2014/main" id="{815B5CC0-D7BD-4236-9F35-289715823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467" y="521270"/>
              <a:ext cx="5200309" cy="52003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78B021-DBD4-46A2-B7F1-2C0DFCDF9E06}"/>
                </a:ext>
              </a:extLst>
            </p:cNvPr>
            <p:cNvSpPr/>
            <p:nvPr/>
          </p:nvSpPr>
          <p:spPr>
            <a:xfrm>
              <a:off x="2115748" y="4909780"/>
              <a:ext cx="2255746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b="0" cap="none" spc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8FD34D-1145-46EF-98D1-C620B2A59108}"/>
              </a:ext>
            </a:extLst>
          </p:cNvPr>
          <p:cNvGrpSpPr/>
          <p:nvPr/>
        </p:nvGrpSpPr>
        <p:grpSpPr>
          <a:xfrm>
            <a:off x="644736" y="466955"/>
            <a:ext cx="5201708" cy="5937038"/>
            <a:chOff x="6339965" y="431347"/>
            <a:chExt cx="5201708" cy="5937038"/>
          </a:xfrm>
        </p:grpSpPr>
        <p:pic>
          <p:nvPicPr>
            <p:cNvPr id="5" name="Graphic 4" descr="Thumbs up sign">
              <a:extLst>
                <a:ext uri="{FF2B5EF4-FFF2-40B4-BE49-F238E27FC236}">
                  <a16:creationId xmlns:a16="http://schemas.microsoft.com/office/drawing/2014/main" id="{6598753B-1954-4137-B9B3-A99030B1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39965" y="431347"/>
              <a:ext cx="5201708" cy="520170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26D17B-8A68-4FF1-B272-D4B734873670}"/>
                </a:ext>
              </a:extLst>
            </p:cNvPr>
            <p:cNvSpPr/>
            <p:nvPr/>
          </p:nvSpPr>
          <p:spPr>
            <a:xfrm>
              <a:off x="7424193" y="4921835"/>
              <a:ext cx="3130985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b="0" cap="none" spc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38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a stuffed animal&#10;&#10;Description automatically generated with medium confidence">
            <a:extLst>
              <a:ext uri="{FF2B5EF4-FFF2-40B4-BE49-F238E27FC236}">
                <a16:creationId xmlns:a16="http://schemas.microsoft.com/office/drawing/2014/main" id="{D1B0252E-27F9-498D-8A89-43B15FAD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50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necktie, person, clothing, dark&#10;&#10;Description automatically generated">
            <a:extLst>
              <a:ext uri="{FF2B5EF4-FFF2-40B4-BE49-F238E27FC236}">
                <a16:creationId xmlns:a16="http://schemas.microsoft.com/office/drawing/2014/main" id="{7AEA1872-D9C3-42D6-9454-7C6803E9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65" y="501326"/>
            <a:ext cx="10799203" cy="58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6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15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93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lhouette, watching, dark&#10;&#10;Description automatically generated">
            <a:extLst>
              <a:ext uri="{FF2B5EF4-FFF2-40B4-BE49-F238E27FC236}">
                <a16:creationId xmlns:a16="http://schemas.microsoft.com/office/drawing/2014/main" id="{F31AC66F-7B02-4E08-B10A-B468F0AA2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3 with solid fill">
            <a:extLst>
              <a:ext uri="{FF2B5EF4-FFF2-40B4-BE49-F238E27FC236}">
                <a16:creationId xmlns:a16="http://schemas.microsoft.com/office/drawing/2014/main" id="{391CBAC9-0915-F556-E4C1-3AFA1E57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1437967" cy="1437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F24F8B-A703-4DB4-A007-19D3C143DD1C}"/>
              </a:ext>
            </a:extLst>
          </p:cNvPr>
          <p:cNvSpPr/>
          <p:nvPr/>
        </p:nvSpPr>
        <p:spPr>
          <a:xfrm>
            <a:off x="-2500" y="5765383"/>
            <a:ext cx="12191980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Power BI Premium Per User</a:t>
            </a:r>
          </a:p>
        </p:txBody>
      </p:sp>
    </p:spTree>
    <p:extLst>
      <p:ext uri="{BB962C8B-B14F-4D97-AF65-F5344CB8AC3E}">
        <p14:creationId xmlns:p14="http://schemas.microsoft.com/office/powerpoint/2010/main" val="635939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45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12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6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314" name="Picture 2" descr="Brundle Scalextric1">
            <a:extLst>
              <a:ext uri="{FF2B5EF4-FFF2-40B4-BE49-F238E27FC236}">
                <a16:creationId xmlns:a16="http://schemas.microsoft.com/office/drawing/2014/main" id="{E3F5A177-F847-4DC2-A9B6-086D71332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384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Male runner leaving starting block">
            <a:extLst>
              <a:ext uri="{FF2B5EF4-FFF2-40B4-BE49-F238E27FC236}">
                <a16:creationId xmlns:a16="http://schemas.microsoft.com/office/drawing/2014/main" id="{23E03848-6BA7-46D8-81F0-A3AAB65B2B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6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ign with a blue sky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D6EC7B6-46F1-4509-A58E-E6AE3DE67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2" b="96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93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08A7E0C-9B81-10E3-BF92-9018B98A0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97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b="68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43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6" b="15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87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35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93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b="68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37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05625D-9A69-49AC-80E2-B04FE737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61" y="223589"/>
            <a:ext cx="9805079" cy="5571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D8203B-5E71-4882-9DA9-327B5E197628}"/>
              </a:ext>
            </a:extLst>
          </p:cNvPr>
          <p:cNvSpPr/>
          <p:nvPr/>
        </p:nvSpPr>
        <p:spPr>
          <a:xfrm>
            <a:off x="0" y="59356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to download and use</a:t>
            </a:r>
          </a:p>
        </p:txBody>
      </p:sp>
    </p:spTree>
    <p:extLst>
      <p:ext uri="{BB962C8B-B14F-4D97-AF65-F5344CB8AC3E}">
        <p14:creationId xmlns:p14="http://schemas.microsoft.com/office/powerpoint/2010/main" val="1076116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893CC-E35C-44D3-B708-C75F7C56D354}"/>
              </a:ext>
            </a:extLst>
          </p:cNvPr>
          <p:cNvSpPr/>
          <p:nvPr/>
        </p:nvSpPr>
        <p:spPr>
          <a:xfrm>
            <a:off x="372317" y="2321004"/>
            <a:ext cx="1144736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 = £0.00p</a:t>
            </a:r>
          </a:p>
        </p:txBody>
      </p:sp>
    </p:spTree>
    <p:extLst>
      <p:ext uri="{BB962C8B-B14F-4D97-AF65-F5344CB8AC3E}">
        <p14:creationId xmlns:p14="http://schemas.microsoft.com/office/powerpoint/2010/main" val="373073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8F80BB-E8B6-43B3-9462-B4D497D2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42C8AD6-8796-482B-ACC1-6D686B08E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240822" cy="5859735"/>
          </a:xfrm>
          <a:prstGeom prst="rect">
            <a:avLst/>
          </a:prstGeom>
          <a:solidFill>
            <a:srgbClr val="4D2D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290" name="Picture 2" descr="Evel-Knievel-Stunt-Bike">
            <a:extLst>
              <a:ext uri="{FF2B5EF4-FFF2-40B4-BE49-F238E27FC236}">
                <a16:creationId xmlns:a16="http://schemas.microsoft.com/office/drawing/2014/main" id="{AE3EE1F3-071F-41C1-B3B7-C5FE75FC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42922" y="1097392"/>
            <a:ext cx="7244039" cy="45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6B3BF72-6DFA-42DA-A667-9E3A1BCFF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5059" y="457202"/>
            <a:ext cx="9970407" cy="5856457"/>
          </a:xfrm>
          <a:prstGeom prst="rect">
            <a:avLst/>
          </a:prstGeom>
          <a:noFill/>
          <a:ln w="9525">
            <a:solidFill>
              <a:srgbClr val="4D2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5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C433990B-4F19-40CE-BBBB-601B322DFB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99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many, sitting, bicycle, full&#10;&#10;Description automatically generated">
            <a:extLst>
              <a:ext uri="{FF2B5EF4-FFF2-40B4-BE49-F238E27FC236}">
                <a16:creationId xmlns:a16="http://schemas.microsoft.com/office/drawing/2014/main" id="{35F213C3-5FB9-43AC-9D52-0C2DFE9C55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57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ruck, building, road, outdoor&#10;&#10;Description automatically generated">
            <a:extLst>
              <a:ext uri="{FF2B5EF4-FFF2-40B4-BE49-F238E27FC236}">
                <a16:creationId xmlns:a16="http://schemas.microsoft.com/office/drawing/2014/main" id="{F963DB21-6FB2-4D96-89B5-3761F27DDB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6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building&#10;&#10;Description automatically generated">
            <a:extLst>
              <a:ext uri="{FF2B5EF4-FFF2-40B4-BE49-F238E27FC236}">
                <a16:creationId xmlns:a16="http://schemas.microsoft.com/office/drawing/2014/main" id="{E1E8B307-BCD9-4CCD-BDE5-5969167CBD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92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952DC-28C2-427A-9356-71CA0C09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2" b="62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54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ncil&#10;&#10;Description automatically generated">
            <a:extLst>
              <a:ext uri="{FF2B5EF4-FFF2-40B4-BE49-F238E27FC236}">
                <a16:creationId xmlns:a16="http://schemas.microsoft.com/office/drawing/2014/main" id="{1F519939-FD4C-46D1-8A04-CB66ECA5F6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Using DAX Editor - SQLBI">
            <a:extLst>
              <a:ext uri="{FF2B5EF4-FFF2-40B4-BE49-F238E27FC236}">
                <a16:creationId xmlns:a16="http://schemas.microsoft.com/office/drawing/2014/main" id="{9B8DC681-90B2-4814-9A8F-C6DFC62E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520" y="0"/>
            <a:ext cx="97400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57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2EBA26-925A-49F7-A2B6-67984B7F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67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2E68-C460-F797-D699-0D98A511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8" y="643467"/>
            <a:ext cx="86039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4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CB43946C-4A18-41D1-881F-87DE26C1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81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099B90-C9BD-4944-9CCD-F3A964174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9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E00A558C-3ED1-42DB-B668-1BB643768A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44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88276-3B81-9C6B-7087-5E061F1AA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7" b="65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716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893CC-E35C-44D3-B708-C75F7C56D354}"/>
              </a:ext>
            </a:extLst>
          </p:cNvPr>
          <p:cNvSpPr/>
          <p:nvPr/>
        </p:nvSpPr>
        <p:spPr>
          <a:xfrm>
            <a:off x="372317" y="2321004"/>
            <a:ext cx="1144736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 = £0.00p</a:t>
            </a:r>
          </a:p>
        </p:txBody>
      </p:sp>
    </p:spTree>
    <p:extLst>
      <p:ext uri="{BB962C8B-B14F-4D97-AF65-F5344CB8AC3E}">
        <p14:creationId xmlns:p14="http://schemas.microsoft.com/office/powerpoint/2010/main" val="4247093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94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7F2DB-5123-D665-38EC-0D23F474B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7" b="65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05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217C270F-E9E0-435F-AD41-FCCEC5D19655}"/>
              </a:ext>
            </a:extLst>
          </p:cNvPr>
          <p:cNvSpPr/>
          <p:nvPr/>
        </p:nvSpPr>
        <p:spPr>
          <a:xfrm>
            <a:off x="2152650" y="95250"/>
            <a:ext cx="7410449" cy="6762740"/>
          </a:xfrm>
          <a:prstGeom prst="noSmoking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03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lass door&#10;&#10;Description automatically generated">
            <a:extLst>
              <a:ext uri="{FF2B5EF4-FFF2-40B4-BE49-F238E27FC236}">
                <a16:creationId xmlns:a16="http://schemas.microsoft.com/office/drawing/2014/main" id="{BEC8D7BA-3EC4-496F-AEE5-4B335029F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75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ing DAX Editor - SQLBI">
            <a:extLst>
              <a:ext uri="{FF2B5EF4-FFF2-40B4-BE49-F238E27FC236}">
                <a16:creationId xmlns:a16="http://schemas.microsoft.com/office/drawing/2014/main" id="{CFDDA9A2-9C6B-4100-8495-3FC5E5E6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231" y="184803"/>
            <a:ext cx="44100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sics of M: Power Query Formula Language – RADACAD">
            <a:extLst>
              <a:ext uri="{FF2B5EF4-FFF2-40B4-BE49-F238E27FC236}">
                <a16:creationId xmlns:a16="http://schemas.microsoft.com/office/drawing/2014/main" id="{ABC66D7F-E551-4546-B31D-DE75C08BA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8072" y="3289954"/>
            <a:ext cx="9130952" cy="356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053701-DE20-4E49-87CB-5FE3808206AF}"/>
              </a:ext>
            </a:extLst>
          </p:cNvPr>
          <p:cNvSpPr/>
          <p:nvPr/>
        </p:nvSpPr>
        <p:spPr>
          <a:xfrm>
            <a:off x="5678078" y="6581001"/>
            <a:ext cx="42577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/>
              <a:t>https://radacad.com/basics-of-m-power-query-formula-language</a:t>
            </a:r>
          </a:p>
        </p:txBody>
      </p:sp>
    </p:spTree>
    <p:extLst>
      <p:ext uri="{BB962C8B-B14F-4D97-AF65-F5344CB8AC3E}">
        <p14:creationId xmlns:p14="http://schemas.microsoft.com/office/powerpoint/2010/main" val="2129177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wo hikers helping one another up a rock">
            <a:extLst>
              <a:ext uri="{FF2B5EF4-FFF2-40B4-BE49-F238E27FC236}">
                <a16:creationId xmlns:a16="http://schemas.microsoft.com/office/drawing/2014/main" id="{F1891D7C-51E4-4A2D-B56E-EF9BFA81CF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94926F1-AA52-4377-B35E-291125FAAEB9}"/>
              </a:ext>
            </a:extLst>
          </p:cNvPr>
          <p:cNvSpPr/>
          <p:nvPr/>
        </p:nvSpPr>
        <p:spPr>
          <a:xfrm>
            <a:off x="3038475" y="0"/>
            <a:ext cx="7124700" cy="6857990"/>
          </a:xfrm>
          <a:prstGeom prst="noSmoking">
            <a:avLst/>
          </a:prstGeom>
          <a:solidFill>
            <a:srgbClr val="FF0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88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848C009-7404-4807-967C-F24004A3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E452D-1749-41F6-BD8B-3670EE96513D}"/>
              </a:ext>
            </a:extLst>
          </p:cNvPr>
          <p:cNvSpPr txBox="1"/>
          <p:nvPr/>
        </p:nvSpPr>
        <p:spPr>
          <a:xfrm>
            <a:off x="9636493" y="6657945"/>
            <a:ext cx="25555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80000hours.org/career-guide/communit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QL Server Security from the ground up at SQLBits 2020 - Stuart Moore">
            <a:extLst>
              <a:ext uri="{FF2B5EF4-FFF2-40B4-BE49-F238E27FC236}">
                <a16:creationId xmlns:a16="http://schemas.microsoft.com/office/drawing/2014/main" id="{F4852B27-F435-4E2D-857B-A4461F00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29885"/>
            <a:ext cx="10905066" cy="47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46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DA6C1A-DDEB-4334-AE8D-AE272E202D95}"/>
              </a:ext>
            </a:extLst>
          </p:cNvPr>
          <p:cNvSpPr/>
          <p:nvPr/>
        </p:nvSpPr>
        <p:spPr>
          <a:xfrm>
            <a:off x="3367148" y="197346"/>
            <a:ext cx="8802859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Oi’ beardy</a:t>
            </a:r>
          </a:p>
          <a:p>
            <a:pPr algn="ctr"/>
            <a:r>
              <a:rPr lang="en-US" sz="13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What is it good for?</a:t>
            </a:r>
            <a:endParaRPr lang="en-US" sz="13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72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95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indoor, using, computer, sitting&#10;&#10;Description automatically generated">
            <a:extLst>
              <a:ext uri="{FF2B5EF4-FFF2-40B4-BE49-F238E27FC236}">
                <a16:creationId xmlns:a16="http://schemas.microsoft.com/office/drawing/2014/main" id="{DE2BAACA-92F3-449D-A382-FDEA423090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2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832A5-1BAA-43BA-88FB-35E181668EA7}"/>
              </a:ext>
            </a:extLst>
          </p:cNvPr>
          <p:cNvSpPr/>
          <p:nvPr/>
        </p:nvSpPr>
        <p:spPr>
          <a:xfrm>
            <a:off x="2100262" y="1166842"/>
            <a:ext cx="79914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£7.50 per month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£90 per year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(At April 2022)</a:t>
            </a:r>
          </a:p>
        </p:txBody>
      </p:sp>
    </p:spTree>
    <p:extLst>
      <p:ext uri="{BB962C8B-B14F-4D97-AF65-F5344CB8AC3E}">
        <p14:creationId xmlns:p14="http://schemas.microsoft.com/office/powerpoint/2010/main" val="390328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b="68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6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0F3F54-5756-4AC2-9423-B91404DDB2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1767" y="643467"/>
            <a:ext cx="7528466" cy="5571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94D380-784C-4417-BB77-2B459C1401F4}"/>
              </a:ext>
            </a:extLst>
          </p:cNvPr>
          <p:cNvSpPr txBox="1"/>
          <p:nvPr/>
        </p:nvSpPr>
        <p:spPr>
          <a:xfrm>
            <a:off x="4800600" y="2505075"/>
            <a:ext cx="1847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695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34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CB43946C-4A18-41D1-881F-87DE26C1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86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03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wer BI apps marketplace">
            <a:extLst>
              <a:ext uri="{FF2B5EF4-FFF2-40B4-BE49-F238E27FC236}">
                <a16:creationId xmlns:a16="http://schemas.microsoft.com/office/drawing/2014/main" id="{465B80D5-CA90-4DFE-9CA9-72821C14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94018" y="643467"/>
            <a:ext cx="860396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D66331-1202-448A-B87F-077B03FD27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56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8F7ADC-5FD7-49EE-ADF7-14AF8572313C}"/>
              </a:ext>
            </a:extLst>
          </p:cNvPr>
          <p:cNvSpPr/>
          <p:nvPr/>
        </p:nvSpPr>
        <p:spPr>
          <a:xfrm>
            <a:off x="1730061" y="1166842"/>
            <a:ext cx="8731879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Apps</a:t>
            </a:r>
          </a:p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PowerApps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43100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BEE5C848-EBA2-421B-BBCC-D6F190EB9F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61" r="2698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551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7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9A180D45-F46B-4484-A254-575E30AFF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43">
            <a:extLst>
              <a:ext uri="{FF2B5EF4-FFF2-40B4-BE49-F238E27FC236}">
                <a16:creationId xmlns:a16="http://schemas.microsoft.com/office/drawing/2014/main" id="{CD46EC51-3B76-46E4-BE89-8C8E596D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2AE600DB-C311-41CB-9320-456B5BD681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78172" y="601201"/>
            <a:ext cx="3671681" cy="57996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19AC6FC-179B-4A36-87D7-DCE1FC55D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4757"/>
            <a:ext cx="7498616" cy="579604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C77F-2767-4086-ABE8-9BE03EBF4D7D}"/>
              </a:ext>
            </a:extLst>
          </p:cNvPr>
          <p:cNvSpPr txBox="1"/>
          <p:nvPr/>
        </p:nvSpPr>
        <p:spPr>
          <a:xfrm>
            <a:off x="4579243" y="1419225"/>
            <a:ext cx="6798608" cy="20858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 BI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gateway</a:t>
            </a:r>
          </a:p>
        </p:txBody>
      </p:sp>
    </p:spTree>
    <p:extLst>
      <p:ext uri="{BB962C8B-B14F-4D97-AF65-F5344CB8AC3E}">
        <p14:creationId xmlns:p14="http://schemas.microsoft.com/office/powerpoint/2010/main" val="13749957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45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automatically generated">
            <a:extLst>
              <a:ext uri="{FF2B5EF4-FFF2-40B4-BE49-F238E27FC236}">
                <a16:creationId xmlns:a16="http://schemas.microsoft.com/office/drawing/2014/main" id="{3AB08397-7E1F-42CC-8807-B0D4B3DDB7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43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F42A27-6C05-4D65-B8C4-DDFDEC3D7D82}"/>
              </a:ext>
            </a:extLst>
          </p:cNvPr>
          <p:cNvSpPr/>
          <p:nvPr/>
        </p:nvSpPr>
        <p:spPr>
          <a:xfrm>
            <a:off x="0" y="274320"/>
            <a:ext cx="121920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Same report refreshed</a:t>
            </a:r>
          </a:p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Power BI Pro workspace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C9D88B-A95C-46A1-88E5-829DE424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3633"/>
            <a:ext cx="12192000" cy="40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60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4AC62776-9C98-4957-A0B0-FA5617D8A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7E63B-DBF8-4FDE-9CEB-40B3F6C5DA93}"/>
              </a:ext>
            </a:extLst>
          </p:cNvPr>
          <p:cNvSpPr/>
          <p:nvPr/>
        </p:nvSpPr>
        <p:spPr>
          <a:xfrm>
            <a:off x="20" y="5967710"/>
            <a:ext cx="121919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 Pro License</a:t>
            </a:r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No Secure Sharing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129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ake Hotline Bling Meme |  Power BI Free Licence; Power BI Pro Licence | image tagged in memes,drake hotline bling | made w/ Imgflip meme maker">
            <a:extLst>
              <a:ext uri="{FF2B5EF4-FFF2-40B4-BE49-F238E27FC236}">
                <a16:creationId xmlns:a16="http://schemas.microsoft.com/office/drawing/2014/main" id="{C160692B-7208-4936-B1DB-D8D462ABE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72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DA6C1A-DDEB-4334-AE8D-AE272E202D95}"/>
              </a:ext>
            </a:extLst>
          </p:cNvPr>
          <p:cNvSpPr/>
          <p:nvPr/>
        </p:nvSpPr>
        <p:spPr>
          <a:xfrm>
            <a:off x="3367148" y="197346"/>
            <a:ext cx="8802859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Oi’ beardy</a:t>
            </a:r>
          </a:p>
          <a:p>
            <a:pPr algn="ctr"/>
            <a:r>
              <a:rPr lang="en-US" sz="13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What is it good for?</a:t>
            </a:r>
            <a:endParaRPr lang="en-US" sz="13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3502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lhouette, watching, dark&#10;&#10;Description automatically generated">
            <a:extLst>
              <a:ext uri="{FF2B5EF4-FFF2-40B4-BE49-F238E27FC236}">
                <a16:creationId xmlns:a16="http://schemas.microsoft.com/office/drawing/2014/main" id="{F31AC66F-7B02-4E08-B10A-B468F0AA2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3 with solid fill">
            <a:extLst>
              <a:ext uri="{FF2B5EF4-FFF2-40B4-BE49-F238E27FC236}">
                <a16:creationId xmlns:a16="http://schemas.microsoft.com/office/drawing/2014/main" id="{391CBAC9-0915-F556-E4C1-3AFA1E57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1437967" cy="14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0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DE73B2-8C40-41C0-9979-0455B9E45F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145" y="0"/>
            <a:ext cx="9669709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6DF442-26A8-4120-B706-163E26BD4024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2848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7D1DA4C-2001-4652-B467-497B065D8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280540A2-A301-4A21-9402-547BC76F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097" y="383868"/>
            <a:ext cx="1258048" cy="11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80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832A5-1BAA-43BA-88FB-35E181668EA7}"/>
              </a:ext>
            </a:extLst>
          </p:cNvPr>
          <p:cNvSpPr/>
          <p:nvPr/>
        </p:nvSpPr>
        <p:spPr>
          <a:xfrm>
            <a:off x="2100262" y="1166842"/>
            <a:ext cx="799147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£15.10 per month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£181.20 per year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(At April 2022)</a:t>
            </a:r>
          </a:p>
        </p:txBody>
      </p:sp>
    </p:spTree>
    <p:extLst>
      <p:ext uri="{BB962C8B-B14F-4D97-AF65-F5344CB8AC3E}">
        <p14:creationId xmlns:p14="http://schemas.microsoft.com/office/powerpoint/2010/main" val="9147410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b="68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574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732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513A2-DB08-4A18-B5D4-3F9CC40E3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6" b="5555"/>
          <a:stretch/>
        </p:blipFill>
        <p:spPr>
          <a:xfrm>
            <a:off x="-250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C9BE55-25EE-4324-8076-C53975911DDD}"/>
              </a:ext>
            </a:extLst>
          </p:cNvPr>
          <p:cNvSpPr/>
          <p:nvPr/>
        </p:nvSpPr>
        <p:spPr>
          <a:xfrm>
            <a:off x="5486399" y="920621"/>
            <a:ext cx="6705601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Many</a:t>
            </a:r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features of Power BI Premium</a:t>
            </a:r>
          </a:p>
        </p:txBody>
      </p:sp>
      <p:pic>
        <p:nvPicPr>
          <p:cNvPr id="6" name="Graphic 5" descr="Diamond with solid fill">
            <a:extLst>
              <a:ext uri="{FF2B5EF4-FFF2-40B4-BE49-F238E27FC236}">
                <a16:creationId xmlns:a16="http://schemas.microsoft.com/office/drawing/2014/main" id="{2D4A7224-5220-475B-BE9A-D776A3878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4943" y="5092996"/>
            <a:ext cx="540524" cy="5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63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truck, sky, transport&#10;&#10;Description automatically generated">
            <a:extLst>
              <a:ext uri="{FF2B5EF4-FFF2-40B4-BE49-F238E27FC236}">
                <a16:creationId xmlns:a16="http://schemas.microsoft.com/office/drawing/2014/main" id="{B7520458-B6EC-43C3-98E0-7A81EE0A8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88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alling SSRS Reports in SSIS (Export / Email) | ZappySys Blog">
            <a:extLst>
              <a:ext uri="{FF2B5EF4-FFF2-40B4-BE49-F238E27FC236}">
                <a16:creationId xmlns:a16="http://schemas.microsoft.com/office/drawing/2014/main" id="{F7543518-9276-4618-ADA3-68ADD3DF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660604"/>
            <a:ext cx="3517119" cy="35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What Does XMLA Endpoints Mean for Power BI and How to Test ...">
            <a:extLst>
              <a:ext uri="{FF2B5EF4-FFF2-40B4-BE49-F238E27FC236}">
                <a16:creationId xmlns:a16="http://schemas.microsoft.com/office/drawing/2014/main" id="{FD29E396-BC07-4250-BEC6-1B0307DB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2173553"/>
            <a:ext cx="3537345" cy="25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i Icon - Coloring Picture for kids | 子供のぬりえHD品質">
            <a:extLst>
              <a:ext uri="{FF2B5EF4-FFF2-40B4-BE49-F238E27FC236}">
                <a16:creationId xmlns:a16="http://schemas.microsoft.com/office/drawing/2014/main" id="{356F3A3C-F1C0-4C41-8F86-2A3677F8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1667368"/>
            <a:ext cx="3517120" cy="35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804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grass, scene&#10;&#10;Description automatically generated">
            <a:extLst>
              <a:ext uri="{FF2B5EF4-FFF2-40B4-BE49-F238E27FC236}">
                <a16:creationId xmlns:a16="http://schemas.microsoft.com/office/drawing/2014/main" id="{5DB4316E-D04D-4FF0-AAD5-C0014E8DA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" y="0"/>
            <a:ext cx="12181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4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0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4AC62776-9C98-4957-A0B0-FA5617D8A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7E63B-DBF8-4FDE-9CEB-40B3F6C5DA93}"/>
              </a:ext>
            </a:extLst>
          </p:cNvPr>
          <p:cNvSpPr/>
          <p:nvPr/>
        </p:nvSpPr>
        <p:spPr>
          <a:xfrm>
            <a:off x="20" y="5934670"/>
            <a:ext cx="121919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Content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sharing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488657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53A00E9-78B0-4556-9D55-AA9E61688ECD}">
  <we:reference id="wa104381335" version="1.0.0.1" store="en-US" storeType="OMEX"/>
  <we:alternateReferences>
    <we:reference id="wa104381335" version="1.0.0.1" store="WA104381335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510621B32F94F929254661C32DB17" ma:contentTypeVersion="17" ma:contentTypeDescription="Create a new document." ma:contentTypeScope="" ma:versionID="78a006b903e797ca0a0bdde06cfbefb3">
  <xsd:schema xmlns:xsd="http://www.w3.org/2001/XMLSchema" xmlns:xs="http://www.w3.org/2001/XMLSchema" xmlns:p="http://schemas.microsoft.com/office/2006/metadata/properties" xmlns:ns2="59d41520-7d16-45c6-b36f-556e372ae1ae" xmlns:ns3="c75b1882-7d7e-40d9-a500-ec2994aeff8d" targetNamespace="http://schemas.microsoft.com/office/2006/metadata/properties" ma:root="true" ma:fieldsID="de75df6bb98c6fee483c4d05e2bcbf26" ns2:_="" ns3:_="">
    <xsd:import namespace="59d41520-7d16-45c6-b36f-556e372ae1ae"/>
    <xsd:import namespace="c75b1882-7d7e-40d9-a500-ec2994aeff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d41520-7d16-45c6-b36f-556e372ae1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f1cc8eb3-a5aa-4be5-91d1-b3168ca6d8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b1882-7d7e-40d9-a500-ec2994aeff8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caef6a8-1f56-4873-9ec3-71dc29435ba6}" ma:internalName="TaxCatchAll" ma:showField="CatchAllData" ma:web="c75b1882-7d7e-40d9-a500-ec2994aeff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75b1882-7d7e-40d9-a500-ec2994aeff8d" xsi:nil="true"/>
    <lcf76f155ced4ddcb4097134ff3c332f xmlns="59d41520-7d16-45c6-b36f-556e372ae1a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D99E055-5FAC-44F8-88A9-FFC8F28202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d41520-7d16-45c6-b36f-556e372ae1ae"/>
    <ds:schemaRef ds:uri="c75b1882-7d7e-40d9-a500-ec2994aeff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601C52-8674-4131-86D5-B64324B1FF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96DDF8-3262-4CC5-B800-955306C00CB8}">
  <ds:schemaRefs>
    <ds:schemaRef ds:uri="http://schemas.microsoft.com/office/2006/metadata/properties"/>
    <ds:schemaRef ds:uri="http://schemas.microsoft.com/office/infopath/2007/PartnerControls"/>
    <ds:schemaRef ds:uri="c75b1882-7d7e-40d9-a500-ec2994aeff8d"/>
    <ds:schemaRef ds:uri="59d41520-7d16-45c6-b36f-556e372ae1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3378</Words>
  <Application>Microsoft Office PowerPoint</Application>
  <PresentationFormat>Widescreen</PresentationFormat>
  <Paragraphs>552</Paragraphs>
  <Slides>201</Slides>
  <Notes>137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201</vt:i4>
      </vt:variant>
    </vt:vector>
  </HeadingPairs>
  <TitlesOfParts>
    <vt:vector size="203" baseType="lpstr">
      <vt:lpstr>DividendVTI</vt:lpstr>
      <vt:lpstr>Grey Variant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to our Sponsors…</vt:lpstr>
      <vt:lpstr>Thank You to our Sponsors…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64</cp:revision>
  <dcterms:created xsi:type="dcterms:W3CDTF">2020-08-04T07:04:25Z</dcterms:created>
  <dcterms:modified xsi:type="dcterms:W3CDTF">2024-07-11T09:32:31Z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0x0101007B3510621B32F94F929254661C32DB17</vt:lpwstr>
  </property>
  <property fmtid="{D5CDD505-2E9C-101B-9397-08002B2CF9AE}" pid="3" name="MSIP_Label_249dd434-d51a-431d-9632-71b0679d7ba6_Enabled">
    <vt:lpwstr>true</vt:lpwstr>
  </property>
  <property fmtid="{D5CDD505-2E9C-101B-9397-08002B2CF9AE}" pid="4" name="MSIP_Label_249dd434-d51a-431d-9632-71b0679d7ba6_SetDate">
    <vt:lpwstr>2024-07-11T09:32:28Z</vt:lpwstr>
  </property>
  <property fmtid="{D5CDD505-2E9C-101B-9397-08002B2CF9AE}" pid="5" name="MSIP_Label_249dd434-d51a-431d-9632-71b0679d7ba6_Method">
    <vt:lpwstr>Standard</vt:lpwstr>
  </property>
  <property fmtid="{D5CDD505-2E9C-101B-9397-08002B2CF9AE}" pid="6" name="MSIP_Label_249dd434-d51a-431d-9632-71b0679d7ba6_Name">
    <vt:lpwstr>General</vt:lpwstr>
  </property>
  <property fmtid="{D5CDD505-2E9C-101B-9397-08002B2CF9AE}" pid="7" name="MSIP_Label_249dd434-d51a-431d-9632-71b0679d7ba6_SiteId">
    <vt:lpwstr>43ad7b98-e4ac-4313-9135-5e9a60cca7f0</vt:lpwstr>
  </property>
  <property fmtid="{D5CDD505-2E9C-101B-9397-08002B2CF9AE}" pid="8" name="MSIP_Label_249dd434-d51a-431d-9632-71b0679d7ba6_ActionId">
    <vt:lpwstr>b733121b-f30e-42fd-97c1-afbed5d37880</vt:lpwstr>
  </property>
  <property fmtid="{D5CDD505-2E9C-101B-9397-08002B2CF9AE}" pid="9" name="MSIP_Label_249dd434-d51a-431d-9632-71b0679d7ba6_ContentBits">
    <vt:lpwstr>0</vt:lpwstr>
  </property>
</Properties>
</file>